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80" r:id="rId3"/>
    <p:sldId id="264" r:id="rId4"/>
    <p:sldId id="257" r:id="rId5"/>
    <p:sldId id="268" r:id="rId6"/>
    <p:sldId id="258" r:id="rId7"/>
    <p:sldId id="259" r:id="rId8"/>
    <p:sldId id="260" r:id="rId9"/>
    <p:sldId id="261" r:id="rId10"/>
    <p:sldId id="265" r:id="rId11"/>
    <p:sldId id="262" r:id="rId12"/>
    <p:sldId id="263" r:id="rId13"/>
    <p:sldId id="266" r:id="rId14"/>
    <p:sldId id="267" r:id="rId15"/>
    <p:sldId id="269" r:id="rId16"/>
    <p:sldId id="271" r:id="rId17"/>
    <p:sldId id="270" r:id="rId18"/>
    <p:sldId id="272" r:id="rId19"/>
    <p:sldId id="273" r:id="rId20"/>
    <p:sldId id="274" r:id="rId21"/>
    <p:sldId id="275" r:id="rId22"/>
    <p:sldId id="277" r:id="rId23"/>
    <p:sldId id="278" r:id="rId24"/>
    <p:sldId id="279"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7425CE-789E-4651-9204-0CF604678D2A}" type="doc">
      <dgm:prSet loTypeId="urn:microsoft.com/office/officeart/2005/8/layout/hProcess3" loCatId="process" qsTypeId="urn:microsoft.com/office/officeart/2005/8/quickstyle/simple5" qsCatId="simple" csTypeId="urn:microsoft.com/office/officeart/2005/8/colors/accent1_2" csCatId="accent1" phldr="1"/>
      <dgm:spPr/>
    </dgm:pt>
    <dgm:pt modelId="{4641FDAF-1723-4FE8-A07F-FC5418D96246}">
      <dgm:prSet phldrT="[Text]" phldr="1"/>
      <dgm:spPr/>
      <dgm:t>
        <a:bodyPr/>
        <a:lstStyle/>
        <a:p>
          <a:endParaRPr lang="en-US"/>
        </a:p>
      </dgm:t>
    </dgm:pt>
    <dgm:pt modelId="{A8D20CEF-1BD6-4759-BE40-C9627A7AA849}" type="parTrans" cxnId="{54378D2A-001F-405C-8237-F5C45C6BA8E2}">
      <dgm:prSet/>
      <dgm:spPr/>
      <dgm:t>
        <a:bodyPr/>
        <a:lstStyle/>
        <a:p>
          <a:endParaRPr lang="en-US"/>
        </a:p>
      </dgm:t>
    </dgm:pt>
    <dgm:pt modelId="{7F14773B-A734-443C-8BA8-8493093C639B}" type="sibTrans" cxnId="{54378D2A-001F-405C-8237-F5C45C6BA8E2}">
      <dgm:prSet/>
      <dgm:spPr/>
      <dgm:t>
        <a:bodyPr/>
        <a:lstStyle/>
        <a:p>
          <a:endParaRPr lang="en-US"/>
        </a:p>
      </dgm:t>
    </dgm:pt>
    <dgm:pt modelId="{A71A4B37-7298-42A4-A0AD-9BBD7B541B2F}">
      <dgm:prSet phldrT="[Text]" custT="1"/>
      <dgm:spPr/>
      <dgm:t>
        <a:bodyPr/>
        <a:lstStyle/>
        <a:p>
          <a:r>
            <a:rPr lang="en-US" sz="900" dirty="0">
              <a:solidFill>
                <a:schemeClr val="bg1"/>
              </a:solidFill>
            </a:rPr>
            <a:t>Importing into Python</a:t>
          </a:r>
        </a:p>
      </dgm:t>
    </dgm:pt>
    <dgm:pt modelId="{FE7A9A67-F204-4548-9E68-CBB95D496D83}" type="parTrans" cxnId="{6453A509-D276-4D83-AF97-BE4BF5FD2972}">
      <dgm:prSet/>
      <dgm:spPr/>
      <dgm:t>
        <a:bodyPr/>
        <a:lstStyle/>
        <a:p>
          <a:endParaRPr lang="en-US"/>
        </a:p>
      </dgm:t>
    </dgm:pt>
    <dgm:pt modelId="{1A64F6CC-5313-45D6-A963-252CC0E95BD1}" type="sibTrans" cxnId="{6453A509-D276-4D83-AF97-BE4BF5FD2972}">
      <dgm:prSet/>
      <dgm:spPr/>
      <dgm:t>
        <a:bodyPr/>
        <a:lstStyle/>
        <a:p>
          <a:endParaRPr lang="en-US"/>
        </a:p>
      </dgm:t>
    </dgm:pt>
    <dgm:pt modelId="{136F523F-15FF-43AF-967A-B3623A6FDA91}">
      <dgm:prSet phldrT="[Text]" phldr="1"/>
      <dgm:spPr/>
      <dgm:t>
        <a:bodyPr/>
        <a:lstStyle/>
        <a:p>
          <a:endParaRPr lang="en-US" dirty="0"/>
        </a:p>
      </dgm:t>
    </dgm:pt>
    <dgm:pt modelId="{A5460646-C654-4F37-A1B7-4D16DDE9C36E}" type="parTrans" cxnId="{DC0268E0-CF64-41B6-83C2-306633CE7787}">
      <dgm:prSet/>
      <dgm:spPr/>
      <dgm:t>
        <a:bodyPr/>
        <a:lstStyle/>
        <a:p>
          <a:endParaRPr lang="en-US"/>
        </a:p>
      </dgm:t>
    </dgm:pt>
    <dgm:pt modelId="{6D7A87BF-CF3C-48BC-82BD-9BE9FF50942D}" type="sibTrans" cxnId="{DC0268E0-CF64-41B6-83C2-306633CE7787}">
      <dgm:prSet/>
      <dgm:spPr/>
      <dgm:t>
        <a:bodyPr/>
        <a:lstStyle/>
        <a:p>
          <a:endParaRPr lang="en-US"/>
        </a:p>
      </dgm:t>
    </dgm:pt>
    <dgm:pt modelId="{F9FA8961-1E2D-4179-B7A3-329762CCBB39}" type="pres">
      <dgm:prSet presAssocID="{BE7425CE-789E-4651-9204-0CF604678D2A}" presName="Name0" presStyleCnt="0">
        <dgm:presLayoutVars>
          <dgm:dir/>
          <dgm:animLvl val="lvl"/>
          <dgm:resizeHandles val="exact"/>
        </dgm:presLayoutVars>
      </dgm:prSet>
      <dgm:spPr/>
    </dgm:pt>
    <dgm:pt modelId="{B519E0C1-2A3C-4267-9AA6-347739746134}" type="pres">
      <dgm:prSet presAssocID="{BE7425CE-789E-4651-9204-0CF604678D2A}" presName="dummy" presStyleCnt="0"/>
      <dgm:spPr/>
    </dgm:pt>
    <dgm:pt modelId="{5EAAB210-8461-4E0B-A024-DF65A489A0A8}" type="pres">
      <dgm:prSet presAssocID="{BE7425CE-789E-4651-9204-0CF604678D2A}" presName="linH" presStyleCnt="0"/>
      <dgm:spPr/>
    </dgm:pt>
    <dgm:pt modelId="{8B84CFC4-A69E-4FF4-8F24-5D83F6BAED23}" type="pres">
      <dgm:prSet presAssocID="{BE7425CE-789E-4651-9204-0CF604678D2A}" presName="padding1" presStyleCnt="0"/>
      <dgm:spPr/>
    </dgm:pt>
    <dgm:pt modelId="{DAAF7216-87B9-4FC5-9E20-9AC99DF1CC1F}" type="pres">
      <dgm:prSet presAssocID="{4641FDAF-1723-4FE8-A07F-FC5418D96246}" presName="linV" presStyleCnt="0"/>
      <dgm:spPr/>
    </dgm:pt>
    <dgm:pt modelId="{9CABE2C1-E7EE-4082-A777-088B840637C2}" type="pres">
      <dgm:prSet presAssocID="{4641FDAF-1723-4FE8-A07F-FC5418D96246}" presName="spVertical1" presStyleCnt="0"/>
      <dgm:spPr/>
    </dgm:pt>
    <dgm:pt modelId="{DA7A535F-D582-4F81-94D5-44313AB0C8D3}" type="pres">
      <dgm:prSet presAssocID="{4641FDAF-1723-4FE8-A07F-FC5418D96246}" presName="parTx" presStyleLbl="revTx" presStyleIdx="0" presStyleCnt="3">
        <dgm:presLayoutVars>
          <dgm:chMax val="0"/>
          <dgm:chPref val="0"/>
          <dgm:bulletEnabled val="1"/>
        </dgm:presLayoutVars>
      </dgm:prSet>
      <dgm:spPr/>
    </dgm:pt>
    <dgm:pt modelId="{8B343EF2-38BD-4FBB-9704-C064E5C95525}" type="pres">
      <dgm:prSet presAssocID="{4641FDAF-1723-4FE8-A07F-FC5418D96246}" presName="spVertical2" presStyleCnt="0"/>
      <dgm:spPr/>
    </dgm:pt>
    <dgm:pt modelId="{F2884681-FF1C-4B61-890A-3C9E51E7F9A2}" type="pres">
      <dgm:prSet presAssocID="{4641FDAF-1723-4FE8-A07F-FC5418D96246}" presName="spVertical3" presStyleCnt="0"/>
      <dgm:spPr/>
    </dgm:pt>
    <dgm:pt modelId="{1DC05B52-9939-434B-9D50-359FBEEF4233}" type="pres">
      <dgm:prSet presAssocID="{7F14773B-A734-443C-8BA8-8493093C639B}" presName="space" presStyleCnt="0"/>
      <dgm:spPr/>
    </dgm:pt>
    <dgm:pt modelId="{C3AB9731-FC2A-4C21-89C1-2E1A4EE251FD}" type="pres">
      <dgm:prSet presAssocID="{A71A4B37-7298-42A4-A0AD-9BBD7B541B2F}" presName="linV" presStyleCnt="0"/>
      <dgm:spPr/>
    </dgm:pt>
    <dgm:pt modelId="{4CD2828C-AB46-43B4-AC86-98A8AC33AF2C}" type="pres">
      <dgm:prSet presAssocID="{A71A4B37-7298-42A4-A0AD-9BBD7B541B2F}" presName="spVertical1" presStyleCnt="0"/>
      <dgm:spPr/>
    </dgm:pt>
    <dgm:pt modelId="{292658F2-E523-4D1A-A638-EFABDC9EC6FA}" type="pres">
      <dgm:prSet presAssocID="{A71A4B37-7298-42A4-A0AD-9BBD7B541B2F}" presName="parTx" presStyleLbl="revTx" presStyleIdx="1" presStyleCnt="3" custScaleX="436325" custLinFactNeighborY="-40892">
        <dgm:presLayoutVars>
          <dgm:chMax val="0"/>
          <dgm:chPref val="0"/>
          <dgm:bulletEnabled val="1"/>
        </dgm:presLayoutVars>
      </dgm:prSet>
      <dgm:spPr/>
    </dgm:pt>
    <dgm:pt modelId="{85B73216-D306-4047-8A7C-0CAB67281A05}" type="pres">
      <dgm:prSet presAssocID="{A71A4B37-7298-42A4-A0AD-9BBD7B541B2F}" presName="spVertical2" presStyleCnt="0"/>
      <dgm:spPr/>
    </dgm:pt>
    <dgm:pt modelId="{944E13BB-8D2C-4B28-9F84-8E3C222C666D}" type="pres">
      <dgm:prSet presAssocID="{A71A4B37-7298-42A4-A0AD-9BBD7B541B2F}" presName="spVertical3" presStyleCnt="0"/>
      <dgm:spPr/>
    </dgm:pt>
    <dgm:pt modelId="{15E130C8-359D-41FC-A25C-F71AD119DC54}" type="pres">
      <dgm:prSet presAssocID="{1A64F6CC-5313-45D6-A963-252CC0E95BD1}" presName="space" presStyleCnt="0"/>
      <dgm:spPr/>
    </dgm:pt>
    <dgm:pt modelId="{09658BC2-0BB4-4C1E-A3A0-C4673BCD3885}" type="pres">
      <dgm:prSet presAssocID="{136F523F-15FF-43AF-967A-B3623A6FDA91}" presName="linV" presStyleCnt="0"/>
      <dgm:spPr/>
    </dgm:pt>
    <dgm:pt modelId="{231374F1-58DC-48EE-9BEF-EA6CEFC642F8}" type="pres">
      <dgm:prSet presAssocID="{136F523F-15FF-43AF-967A-B3623A6FDA91}" presName="spVertical1" presStyleCnt="0"/>
      <dgm:spPr/>
    </dgm:pt>
    <dgm:pt modelId="{1A811CAE-57D1-4014-83FF-1369AFA9BAE4}" type="pres">
      <dgm:prSet presAssocID="{136F523F-15FF-43AF-967A-B3623A6FDA91}" presName="parTx" presStyleLbl="revTx" presStyleIdx="2" presStyleCnt="3">
        <dgm:presLayoutVars>
          <dgm:chMax val="0"/>
          <dgm:chPref val="0"/>
          <dgm:bulletEnabled val="1"/>
        </dgm:presLayoutVars>
      </dgm:prSet>
      <dgm:spPr/>
    </dgm:pt>
    <dgm:pt modelId="{4DAE8ADD-8BAE-4B9C-901E-3AA978319D2E}" type="pres">
      <dgm:prSet presAssocID="{136F523F-15FF-43AF-967A-B3623A6FDA91}" presName="spVertical2" presStyleCnt="0"/>
      <dgm:spPr/>
    </dgm:pt>
    <dgm:pt modelId="{7E7B9982-E106-4699-A975-A0C755B4175D}" type="pres">
      <dgm:prSet presAssocID="{136F523F-15FF-43AF-967A-B3623A6FDA91}" presName="spVertical3" presStyleCnt="0"/>
      <dgm:spPr/>
    </dgm:pt>
    <dgm:pt modelId="{7F85CB7F-4BAF-4572-9145-CE3362964FDA}" type="pres">
      <dgm:prSet presAssocID="{BE7425CE-789E-4651-9204-0CF604678D2A}" presName="padding2" presStyleCnt="0"/>
      <dgm:spPr/>
    </dgm:pt>
    <dgm:pt modelId="{BDFD1D9B-AAA3-4FAD-8450-2C66B6C259E2}" type="pres">
      <dgm:prSet presAssocID="{BE7425CE-789E-4651-9204-0CF604678D2A}" presName="negArrow" presStyleCnt="0"/>
      <dgm:spPr/>
    </dgm:pt>
    <dgm:pt modelId="{890E70CA-48C3-47C2-83B6-A61F6B1F2EDD}" type="pres">
      <dgm:prSet presAssocID="{BE7425CE-789E-4651-9204-0CF604678D2A}" presName="backgroundArrow" presStyleLbl="node1" presStyleIdx="0" presStyleCnt="1" custLinFactY="-33853" custLinFactNeighborX="45262" custLinFactNeighborY="-100000"/>
      <dgm:spPr/>
    </dgm:pt>
  </dgm:ptLst>
  <dgm:cxnLst>
    <dgm:cxn modelId="{6453A509-D276-4D83-AF97-BE4BF5FD2972}" srcId="{BE7425CE-789E-4651-9204-0CF604678D2A}" destId="{A71A4B37-7298-42A4-A0AD-9BBD7B541B2F}" srcOrd="1" destOrd="0" parTransId="{FE7A9A67-F204-4548-9E68-CBB95D496D83}" sibTransId="{1A64F6CC-5313-45D6-A963-252CC0E95BD1}"/>
    <dgm:cxn modelId="{54378D2A-001F-405C-8237-F5C45C6BA8E2}" srcId="{BE7425CE-789E-4651-9204-0CF604678D2A}" destId="{4641FDAF-1723-4FE8-A07F-FC5418D96246}" srcOrd="0" destOrd="0" parTransId="{A8D20CEF-1BD6-4759-BE40-C9627A7AA849}" sibTransId="{7F14773B-A734-443C-8BA8-8493093C639B}"/>
    <dgm:cxn modelId="{504405AA-5D21-410A-8C49-7E5B6501C543}" type="presOf" srcId="{4641FDAF-1723-4FE8-A07F-FC5418D96246}" destId="{DA7A535F-D582-4F81-94D5-44313AB0C8D3}" srcOrd="0" destOrd="0" presId="urn:microsoft.com/office/officeart/2005/8/layout/hProcess3"/>
    <dgm:cxn modelId="{0B3FB3BB-5ED3-4514-9B8A-3D6D583A967D}" type="presOf" srcId="{BE7425CE-789E-4651-9204-0CF604678D2A}" destId="{F9FA8961-1E2D-4179-B7A3-329762CCBB39}" srcOrd="0" destOrd="0" presId="urn:microsoft.com/office/officeart/2005/8/layout/hProcess3"/>
    <dgm:cxn modelId="{10D4FABF-BF6A-4C70-BCA6-D7B2113AE4F4}" type="presOf" srcId="{136F523F-15FF-43AF-967A-B3623A6FDA91}" destId="{1A811CAE-57D1-4014-83FF-1369AFA9BAE4}" srcOrd="0" destOrd="0" presId="urn:microsoft.com/office/officeart/2005/8/layout/hProcess3"/>
    <dgm:cxn modelId="{2571C0CD-DA89-4F3A-95BB-2C9BC3CC4D60}" type="presOf" srcId="{A71A4B37-7298-42A4-A0AD-9BBD7B541B2F}" destId="{292658F2-E523-4D1A-A638-EFABDC9EC6FA}" srcOrd="0" destOrd="0" presId="urn:microsoft.com/office/officeart/2005/8/layout/hProcess3"/>
    <dgm:cxn modelId="{DC0268E0-CF64-41B6-83C2-306633CE7787}" srcId="{BE7425CE-789E-4651-9204-0CF604678D2A}" destId="{136F523F-15FF-43AF-967A-B3623A6FDA91}" srcOrd="2" destOrd="0" parTransId="{A5460646-C654-4F37-A1B7-4D16DDE9C36E}" sibTransId="{6D7A87BF-CF3C-48BC-82BD-9BE9FF50942D}"/>
    <dgm:cxn modelId="{A8BD094A-FF6A-4632-BDAD-D8BA7456FE14}" type="presParOf" srcId="{F9FA8961-1E2D-4179-B7A3-329762CCBB39}" destId="{B519E0C1-2A3C-4267-9AA6-347739746134}" srcOrd="0" destOrd="0" presId="urn:microsoft.com/office/officeart/2005/8/layout/hProcess3"/>
    <dgm:cxn modelId="{ADA5D33F-50B2-4F33-B090-EAB6A4816AAA}" type="presParOf" srcId="{F9FA8961-1E2D-4179-B7A3-329762CCBB39}" destId="{5EAAB210-8461-4E0B-A024-DF65A489A0A8}" srcOrd="1" destOrd="0" presId="urn:microsoft.com/office/officeart/2005/8/layout/hProcess3"/>
    <dgm:cxn modelId="{FEC93EF4-F012-4212-9B23-8D83C343931D}" type="presParOf" srcId="{5EAAB210-8461-4E0B-A024-DF65A489A0A8}" destId="{8B84CFC4-A69E-4FF4-8F24-5D83F6BAED23}" srcOrd="0" destOrd="0" presId="urn:microsoft.com/office/officeart/2005/8/layout/hProcess3"/>
    <dgm:cxn modelId="{3786C25C-E2AF-41FC-A0A6-BB75C723AE1C}" type="presParOf" srcId="{5EAAB210-8461-4E0B-A024-DF65A489A0A8}" destId="{DAAF7216-87B9-4FC5-9E20-9AC99DF1CC1F}" srcOrd="1" destOrd="0" presId="urn:microsoft.com/office/officeart/2005/8/layout/hProcess3"/>
    <dgm:cxn modelId="{513C8941-58A3-49B6-87BC-A16CAE734B19}" type="presParOf" srcId="{DAAF7216-87B9-4FC5-9E20-9AC99DF1CC1F}" destId="{9CABE2C1-E7EE-4082-A777-088B840637C2}" srcOrd="0" destOrd="0" presId="urn:microsoft.com/office/officeart/2005/8/layout/hProcess3"/>
    <dgm:cxn modelId="{5DDE6CF3-3E46-4CA1-AAB0-EE59B89BCC3E}" type="presParOf" srcId="{DAAF7216-87B9-4FC5-9E20-9AC99DF1CC1F}" destId="{DA7A535F-D582-4F81-94D5-44313AB0C8D3}" srcOrd="1" destOrd="0" presId="urn:microsoft.com/office/officeart/2005/8/layout/hProcess3"/>
    <dgm:cxn modelId="{F15F97C2-3031-4734-AE95-74A19B05E979}" type="presParOf" srcId="{DAAF7216-87B9-4FC5-9E20-9AC99DF1CC1F}" destId="{8B343EF2-38BD-4FBB-9704-C064E5C95525}" srcOrd="2" destOrd="0" presId="urn:microsoft.com/office/officeart/2005/8/layout/hProcess3"/>
    <dgm:cxn modelId="{73092DDE-22FE-4B21-8F5A-F30DB4D6307F}" type="presParOf" srcId="{DAAF7216-87B9-4FC5-9E20-9AC99DF1CC1F}" destId="{F2884681-FF1C-4B61-890A-3C9E51E7F9A2}" srcOrd="3" destOrd="0" presId="urn:microsoft.com/office/officeart/2005/8/layout/hProcess3"/>
    <dgm:cxn modelId="{3887DA2F-F47F-4AED-898A-2BAF1F9230F4}" type="presParOf" srcId="{5EAAB210-8461-4E0B-A024-DF65A489A0A8}" destId="{1DC05B52-9939-434B-9D50-359FBEEF4233}" srcOrd="2" destOrd="0" presId="urn:microsoft.com/office/officeart/2005/8/layout/hProcess3"/>
    <dgm:cxn modelId="{2BB4DCEE-4DFB-48C5-AD7E-D772972A9140}" type="presParOf" srcId="{5EAAB210-8461-4E0B-A024-DF65A489A0A8}" destId="{C3AB9731-FC2A-4C21-89C1-2E1A4EE251FD}" srcOrd="3" destOrd="0" presId="urn:microsoft.com/office/officeart/2005/8/layout/hProcess3"/>
    <dgm:cxn modelId="{B27DB8F2-2CAE-461E-BC0D-0743E7A86165}" type="presParOf" srcId="{C3AB9731-FC2A-4C21-89C1-2E1A4EE251FD}" destId="{4CD2828C-AB46-43B4-AC86-98A8AC33AF2C}" srcOrd="0" destOrd="0" presId="urn:microsoft.com/office/officeart/2005/8/layout/hProcess3"/>
    <dgm:cxn modelId="{78AC315E-7578-4431-BD5A-AE1FB573D141}" type="presParOf" srcId="{C3AB9731-FC2A-4C21-89C1-2E1A4EE251FD}" destId="{292658F2-E523-4D1A-A638-EFABDC9EC6FA}" srcOrd="1" destOrd="0" presId="urn:microsoft.com/office/officeart/2005/8/layout/hProcess3"/>
    <dgm:cxn modelId="{74917B6B-C4DB-409D-92E7-22A8FB243753}" type="presParOf" srcId="{C3AB9731-FC2A-4C21-89C1-2E1A4EE251FD}" destId="{85B73216-D306-4047-8A7C-0CAB67281A05}" srcOrd="2" destOrd="0" presId="urn:microsoft.com/office/officeart/2005/8/layout/hProcess3"/>
    <dgm:cxn modelId="{B6A8BA54-9AAE-4A43-B81D-4CD0DF60D8A3}" type="presParOf" srcId="{C3AB9731-FC2A-4C21-89C1-2E1A4EE251FD}" destId="{944E13BB-8D2C-4B28-9F84-8E3C222C666D}" srcOrd="3" destOrd="0" presId="urn:microsoft.com/office/officeart/2005/8/layout/hProcess3"/>
    <dgm:cxn modelId="{2B527D5E-A918-4F20-8608-B8637AA0F3B7}" type="presParOf" srcId="{5EAAB210-8461-4E0B-A024-DF65A489A0A8}" destId="{15E130C8-359D-41FC-A25C-F71AD119DC54}" srcOrd="4" destOrd="0" presId="urn:microsoft.com/office/officeart/2005/8/layout/hProcess3"/>
    <dgm:cxn modelId="{8F96460F-5517-4948-A2E6-13470658FEEB}" type="presParOf" srcId="{5EAAB210-8461-4E0B-A024-DF65A489A0A8}" destId="{09658BC2-0BB4-4C1E-A3A0-C4673BCD3885}" srcOrd="5" destOrd="0" presId="urn:microsoft.com/office/officeart/2005/8/layout/hProcess3"/>
    <dgm:cxn modelId="{50685F3D-2D62-4496-8576-6B9B2E2C249C}" type="presParOf" srcId="{09658BC2-0BB4-4C1E-A3A0-C4673BCD3885}" destId="{231374F1-58DC-48EE-9BEF-EA6CEFC642F8}" srcOrd="0" destOrd="0" presId="urn:microsoft.com/office/officeart/2005/8/layout/hProcess3"/>
    <dgm:cxn modelId="{E07EB570-DD3A-4A01-8F3B-0BB057DD5634}" type="presParOf" srcId="{09658BC2-0BB4-4C1E-A3A0-C4673BCD3885}" destId="{1A811CAE-57D1-4014-83FF-1369AFA9BAE4}" srcOrd="1" destOrd="0" presId="urn:microsoft.com/office/officeart/2005/8/layout/hProcess3"/>
    <dgm:cxn modelId="{570A25F2-CFBD-49C0-99A8-DF925C735E32}" type="presParOf" srcId="{09658BC2-0BB4-4C1E-A3A0-C4673BCD3885}" destId="{4DAE8ADD-8BAE-4B9C-901E-3AA978319D2E}" srcOrd="2" destOrd="0" presId="urn:microsoft.com/office/officeart/2005/8/layout/hProcess3"/>
    <dgm:cxn modelId="{76218175-7D18-4231-91C3-899C1A6CB367}" type="presParOf" srcId="{09658BC2-0BB4-4C1E-A3A0-C4673BCD3885}" destId="{7E7B9982-E106-4699-A975-A0C755B4175D}" srcOrd="3" destOrd="0" presId="urn:microsoft.com/office/officeart/2005/8/layout/hProcess3"/>
    <dgm:cxn modelId="{F8E16664-52DD-44B8-8F29-7EBECE52D95A}" type="presParOf" srcId="{5EAAB210-8461-4E0B-A024-DF65A489A0A8}" destId="{7F85CB7F-4BAF-4572-9145-CE3362964FDA}" srcOrd="6" destOrd="0" presId="urn:microsoft.com/office/officeart/2005/8/layout/hProcess3"/>
    <dgm:cxn modelId="{9CC1241B-72DA-4DCE-9330-8E52DA4BA531}" type="presParOf" srcId="{5EAAB210-8461-4E0B-A024-DF65A489A0A8}" destId="{BDFD1D9B-AAA3-4FAD-8450-2C66B6C259E2}" srcOrd="7" destOrd="0" presId="urn:microsoft.com/office/officeart/2005/8/layout/hProcess3"/>
    <dgm:cxn modelId="{1215851E-9C4E-461E-AEB8-E7AA2CB3169A}" type="presParOf" srcId="{5EAAB210-8461-4E0B-A024-DF65A489A0A8}" destId="{890E70CA-48C3-47C2-83B6-A61F6B1F2EDD}" srcOrd="8"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E70CA-48C3-47C2-83B6-A61F6B1F2EDD}">
      <dsp:nvSpPr>
        <dsp:cNvPr id="0" name=""/>
        <dsp:cNvSpPr/>
      </dsp:nvSpPr>
      <dsp:spPr>
        <a:xfrm>
          <a:off x="0" y="0"/>
          <a:ext cx="2046779" cy="606338"/>
        </a:xfrm>
        <a:prstGeom prst="rightArrow">
          <a:avLst/>
        </a:prstGeom>
        <a:blipFill>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sp>
    <dsp:sp modelId="{1A811CAE-57D1-4014-83FF-1369AFA9BAE4}">
      <dsp:nvSpPr>
        <dsp:cNvPr id="0" name=""/>
        <dsp:cNvSpPr/>
      </dsp:nvSpPr>
      <dsp:spPr>
        <a:xfrm>
          <a:off x="1607910" y="225451"/>
          <a:ext cx="250350" cy="303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1280" rIns="0" bIns="8128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a:off x="1607910" y="225451"/>
        <a:ext cx="250350" cy="303169"/>
      </dsp:txXfrm>
    </dsp:sp>
    <dsp:sp modelId="{292658F2-E523-4D1A-A638-EFABDC9EC6FA}">
      <dsp:nvSpPr>
        <dsp:cNvPr id="0" name=""/>
        <dsp:cNvSpPr/>
      </dsp:nvSpPr>
      <dsp:spPr>
        <a:xfrm>
          <a:off x="465497" y="163465"/>
          <a:ext cx="1092342" cy="303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9144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Importing into Python</a:t>
          </a:r>
        </a:p>
      </dsp:txBody>
      <dsp:txXfrm>
        <a:off x="465497" y="163465"/>
        <a:ext cx="1092342" cy="303169"/>
      </dsp:txXfrm>
    </dsp:sp>
    <dsp:sp modelId="{DA7A535F-D582-4F81-94D5-44313AB0C8D3}">
      <dsp:nvSpPr>
        <dsp:cNvPr id="0" name=""/>
        <dsp:cNvSpPr/>
      </dsp:nvSpPr>
      <dsp:spPr>
        <a:xfrm>
          <a:off x="165076" y="225451"/>
          <a:ext cx="250350" cy="303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1280" rIns="0" bIns="8128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65076" y="225451"/>
        <a:ext cx="250350" cy="30316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2C82703-0C7F-409C-8B0B-6B280283644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4950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C750F3-623B-42F6-93DC-677A0314B123}" type="datetimeFigureOut">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82703-0C7F-409C-8B0B-6B280283644D}" type="slidenum">
              <a:rPr lang="en-US" smtClean="0"/>
              <a:t>‹#›</a:t>
            </a:fld>
            <a:endParaRPr lang="en-US"/>
          </a:p>
        </p:txBody>
      </p:sp>
    </p:spTree>
    <p:extLst>
      <p:ext uri="{BB962C8B-B14F-4D97-AF65-F5344CB8AC3E}">
        <p14:creationId xmlns:p14="http://schemas.microsoft.com/office/powerpoint/2010/main" val="2959983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82703-0C7F-409C-8B0B-6B280283644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9136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82703-0C7F-409C-8B0B-6B280283644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655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82703-0C7F-409C-8B0B-6B280283644D}" type="slidenum">
              <a:rPr lang="en-US" smtClean="0"/>
              <a:t>‹#›</a:t>
            </a:fld>
            <a:endParaRPr lang="en-US"/>
          </a:p>
        </p:txBody>
      </p:sp>
    </p:spTree>
    <p:extLst>
      <p:ext uri="{BB962C8B-B14F-4D97-AF65-F5344CB8AC3E}">
        <p14:creationId xmlns:p14="http://schemas.microsoft.com/office/powerpoint/2010/main" val="2503142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82703-0C7F-409C-8B0B-6B280283644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3649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82703-0C7F-409C-8B0B-6B280283644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174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82703-0C7F-409C-8B0B-6B280283644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600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82703-0C7F-409C-8B0B-6B280283644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161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82703-0C7F-409C-8B0B-6B280283644D}" type="slidenum">
              <a:rPr lang="en-US" smtClean="0"/>
              <a:t>‹#›</a:t>
            </a:fld>
            <a:endParaRPr lang="en-US"/>
          </a:p>
        </p:txBody>
      </p:sp>
    </p:spTree>
    <p:extLst>
      <p:ext uri="{BB962C8B-B14F-4D97-AF65-F5344CB8AC3E}">
        <p14:creationId xmlns:p14="http://schemas.microsoft.com/office/powerpoint/2010/main" val="4004246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C750F3-623B-42F6-93DC-677A0314B123}"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82703-0C7F-409C-8B0B-6B280283644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5799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C750F3-623B-42F6-93DC-677A0314B123}" type="datetimeFigureOut">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82703-0C7F-409C-8B0B-6B280283644D}" type="slidenum">
              <a:rPr lang="en-US" smtClean="0"/>
              <a:t>‹#›</a:t>
            </a:fld>
            <a:endParaRPr lang="en-US"/>
          </a:p>
        </p:txBody>
      </p:sp>
    </p:spTree>
    <p:extLst>
      <p:ext uri="{BB962C8B-B14F-4D97-AF65-F5344CB8AC3E}">
        <p14:creationId xmlns:p14="http://schemas.microsoft.com/office/powerpoint/2010/main" val="370569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C750F3-623B-42F6-93DC-677A0314B123}" type="datetimeFigureOut">
              <a:rPr lang="en-US" smtClean="0"/>
              <a:t>6/30/2022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C82703-0C7F-409C-8B0B-6B280283644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0474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C750F3-623B-42F6-93DC-677A0314B123}" type="datetimeFigureOut">
              <a:rPr lang="en-US" smtClean="0"/>
              <a:t>6/30/2022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C82703-0C7F-409C-8B0B-6B280283644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79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750F3-623B-42F6-93DC-677A0314B123}" type="datetimeFigureOut">
              <a:rPr lang="en-US" smtClean="0"/>
              <a:t>6/30/2022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C82703-0C7F-409C-8B0B-6B280283644D}" type="slidenum">
              <a:rPr lang="en-US" smtClean="0"/>
              <a:t>‹#›</a:t>
            </a:fld>
            <a:endParaRPr lang="en-US"/>
          </a:p>
        </p:txBody>
      </p:sp>
    </p:spTree>
    <p:extLst>
      <p:ext uri="{BB962C8B-B14F-4D97-AF65-F5344CB8AC3E}">
        <p14:creationId xmlns:p14="http://schemas.microsoft.com/office/powerpoint/2010/main" val="366544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C750F3-623B-42F6-93DC-677A0314B123}" type="datetimeFigureOut">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82703-0C7F-409C-8B0B-6B280283644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3164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C750F3-623B-42F6-93DC-677A0314B123}" type="datetimeFigureOut">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82703-0C7F-409C-8B0B-6B280283644D}" type="slidenum">
              <a:rPr lang="en-US" smtClean="0"/>
              <a:t>‹#›</a:t>
            </a:fld>
            <a:endParaRPr lang="en-US"/>
          </a:p>
        </p:txBody>
      </p:sp>
    </p:spTree>
    <p:extLst>
      <p:ext uri="{BB962C8B-B14F-4D97-AF65-F5344CB8AC3E}">
        <p14:creationId xmlns:p14="http://schemas.microsoft.com/office/powerpoint/2010/main" val="706145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EC750F3-623B-42F6-93DC-677A0314B123}" type="datetimeFigureOut">
              <a:rPr lang="en-US" smtClean="0"/>
              <a:t>6/30/2022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2C82703-0C7F-409C-8B0B-6B280283644D}" type="slidenum">
              <a:rPr lang="en-US" smtClean="0"/>
              <a:t>‹#›</a:t>
            </a:fld>
            <a:endParaRPr lang="en-US"/>
          </a:p>
        </p:txBody>
      </p:sp>
    </p:spTree>
    <p:extLst>
      <p:ext uri="{BB962C8B-B14F-4D97-AF65-F5344CB8AC3E}">
        <p14:creationId xmlns:p14="http://schemas.microsoft.com/office/powerpoint/2010/main" val="19193066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pyimagesearch.com/author/adria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dlib.net/dnn_face_recognition_ex.cpp.html"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dirty="0">
                <a:solidFill>
                  <a:srgbClr val="0070C0"/>
                </a:solidFill>
              </a:rPr>
              <a:t>Face Recognition &amp; Attendance System</a:t>
            </a:r>
            <a:br>
              <a:rPr lang="en-US" sz="2800" b="1" dirty="0">
                <a:solidFill>
                  <a:srgbClr val="0070C0"/>
                </a:solidFill>
              </a:rPr>
            </a:br>
            <a:r>
              <a:rPr lang="en-US" sz="2000" b="1" dirty="0">
                <a:solidFill>
                  <a:srgbClr val="0070C0"/>
                </a:solidFill>
              </a:rPr>
              <a:t>(Using Python </a:t>
            </a:r>
            <a:r>
              <a:rPr lang="en-US" sz="2000" b="1" dirty="0" err="1">
                <a:solidFill>
                  <a:srgbClr val="0070C0"/>
                </a:solidFill>
              </a:rPr>
              <a:t>OpenCV</a:t>
            </a:r>
            <a:r>
              <a:rPr lang="en-US" sz="2000" b="1" dirty="0">
                <a:solidFill>
                  <a:srgbClr val="0070C0"/>
                </a:solidFill>
              </a:rPr>
              <a:t> and Deep Neural Networks)</a:t>
            </a:r>
            <a:endParaRPr lang="en-US" sz="2000" dirty="0">
              <a:solidFill>
                <a:srgbClr val="0070C0"/>
              </a:solidFill>
            </a:endParaRPr>
          </a:p>
        </p:txBody>
      </p:sp>
      <p:sp>
        <p:nvSpPr>
          <p:cNvPr id="3" name="Subtitle 2"/>
          <p:cNvSpPr>
            <a:spLocks noGrp="1"/>
          </p:cNvSpPr>
          <p:nvPr>
            <p:ph type="subTitle" idx="1"/>
          </p:nvPr>
        </p:nvSpPr>
        <p:spPr/>
        <p:txBody>
          <a:bodyPr/>
          <a:lstStyle/>
          <a:p>
            <a:r>
              <a:rPr lang="en-US" dirty="0" err="1">
                <a:solidFill>
                  <a:srgbClr val="C00000"/>
                </a:solidFill>
              </a:rPr>
              <a:t>Shivam</a:t>
            </a:r>
            <a:r>
              <a:rPr lang="en-US" dirty="0">
                <a:solidFill>
                  <a:srgbClr val="C00000"/>
                </a:solidFill>
              </a:rPr>
              <a:t> </a:t>
            </a:r>
            <a:r>
              <a:rPr lang="en-US" dirty="0" err="1">
                <a:solidFill>
                  <a:srgbClr val="C00000"/>
                </a:solidFill>
              </a:rPr>
              <a:t>Chakravarti</a:t>
            </a:r>
            <a:endParaRPr lang="en-US" dirty="0">
              <a:solidFill>
                <a:srgbClr val="C00000"/>
              </a:solidFill>
            </a:endParaRPr>
          </a:p>
          <a:p>
            <a:r>
              <a:rPr lang="en-US" dirty="0">
                <a:solidFill>
                  <a:srgbClr val="C00000"/>
                </a:solidFill>
              </a:rPr>
              <a:t>M.Sc. (Mathematics &amp; Scientific Computing)</a:t>
            </a:r>
          </a:p>
        </p:txBody>
      </p:sp>
    </p:spTree>
    <p:extLst>
      <p:ext uri="{BB962C8B-B14F-4D97-AF65-F5344CB8AC3E}">
        <p14:creationId xmlns:p14="http://schemas.microsoft.com/office/powerpoint/2010/main" val="331526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3451165" cy="1303867"/>
          </a:xfrm>
        </p:spPr>
        <p:txBody>
          <a:bodyPr>
            <a:normAutofit fontScale="90000"/>
          </a:bodyPr>
          <a:lstStyle/>
          <a:p>
            <a:br>
              <a:rPr lang="en-US" dirty="0"/>
            </a:br>
            <a:r>
              <a:rPr lang="en-US" sz="3100" dirty="0"/>
              <a:t>A Working Network of CNN (Convolutional Neural Network)</a:t>
            </a:r>
            <a:br>
              <a:rPr lang="en-US" dirty="0"/>
            </a:br>
            <a:endParaRPr lang="en-US" dirty="0"/>
          </a:p>
        </p:txBody>
      </p:sp>
      <p:sp>
        <p:nvSpPr>
          <p:cNvPr id="3" name="Content Placeholder 2"/>
          <p:cNvSpPr>
            <a:spLocks noGrp="1"/>
          </p:cNvSpPr>
          <p:nvPr>
            <p:ph idx="1"/>
          </p:nvPr>
        </p:nvSpPr>
        <p:spPr>
          <a:xfrm>
            <a:off x="1295402" y="4355868"/>
            <a:ext cx="4274126" cy="1519999"/>
          </a:xfrm>
        </p:spPr>
        <p:txBody>
          <a:bodyPr/>
          <a:lstStyle/>
          <a:p>
            <a:r>
              <a:rPr lang="en-US" sz="1600" dirty="0"/>
              <a:t>The different layers of a CNN. There are four types of layers for a convolutional neural network: </a:t>
            </a:r>
            <a:r>
              <a:rPr lang="en-US" sz="1600" b="1" dirty="0"/>
              <a:t>the convolutional layer, the pooling layer, the </a:t>
            </a:r>
            <a:r>
              <a:rPr lang="en-US" sz="1600" b="1" dirty="0" err="1"/>
              <a:t>ReLU</a:t>
            </a:r>
            <a:r>
              <a:rPr lang="en-US" sz="1600" b="1" dirty="0"/>
              <a:t> correction layer and the fully-connected layer</a:t>
            </a:r>
            <a:r>
              <a:rPr lang="en-US" dirty="0"/>
              <a:t>.</a:t>
            </a:r>
          </a:p>
          <a:p>
            <a:endParaRPr lang="en-US" dirty="0"/>
          </a:p>
        </p:txBody>
      </p:sp>
      <p:pic>
        <p:nvPicPr>
          <p:cNvPr id="6148" name="Picture 4" descr="https://lh6.googleusercontent.com/GpWda35hBK4SZoePHrU56eyk-vt72hYCg-TJQ81lIQP6_MmNaMSjF6grdIZIchJKel_vJI0SJbqKYcEH-ZsGOflE27e79UmCGrCrE-zMz616fER6KIo1nLioT3gt1GW0ZhWHr_QnFRu611Yblph2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731" y="2793076"/>
            <a:ext cx="3810545" cy="121937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Understand the architecture of CNN | by Kousai Smeda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211" y="676187"/>
            <a:ext cx="5602778" cy="2474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929692" y="3301855"/>
            <a:ext cx="3324483" cy="2766788"/>
          </a:xfrm>
          <a:prstGeom prst="rect">
            <a:avLst/>
          </a:prstGeom>
        </p:spPr>
      </p:pic>
    </p:spTree>
    <p:extLst>
      <p:ext uri="{BB962C8B-B14F-4D97-AF65-F5344CB8AC3E}">
        <p14:creationId xmlns:p14="http://schemas.microsoft.com/office/powerpoint/2010/main" val="2449701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3838" y="1001068"/>
            <a:ext cx="4648198" cy="4937760"/>
          </a:xfrm>
        </p:spPr>
        <p:txBody>
          <a:bodyPr>
            <a:noAutofit/>
          </a:bodyPr>
          <a:lstStyle/>
          <a:p>
            <a:pPr marL="0" indent="0">
              <a:buNone/>
            </a:pPr>
            <a:r>
              <a:rPr lang="en-US" sz="2000" dirty="0" err="1"/>
              <a:t>dlib</a:t>
            </a:r>
            <a:r>
              <a:rPr lang="en-US" sz="2000" dirty="0"/>
              <a:t> includes two face detection methods built into the library:</a:t>
            </a:r>
          </a:p>
          <a:p>
            <a:r>
              <a:rPr lang="en-US" sz="2000" dirty="0"/>
              <a:t>A </a:t>
            </a:r>
            <a:r>
              <a:rPr lang="en-US" sz="2000" b="1" dirty="0"/>
              <a:t>HOG + Linear SVM face detector</a:t>
            </a:r>
            <a:r>
              <a:rPr lang="en-US" sz="2000" dirty="0"/>
              <a:t> that is accurate and computationally efficient.</a:t>
            </a:r>
          </a:p>
          <a:p>
            <a:r>
              <a:rPr lang="en-US" sz="2000" dirty="0"/>
              <a:t>A </a:t>
            </a:r>
            <a:r>
              <a:rPr lang="en-US" sz="2000" b="1" dirty="0"/>
              <a:t>Max-Margin (MMOD) CNN face detector</a:t>
            </a:r>
            <a:r>
              <a:rPr lang="en-US" sz="2000" dirty="0"/>
              <a:t> that is both </a:t>
            </a:r>
            <a:r>
              <a:rPr lang="en-US" sz="2000" i="1" dirty="0"/>
              <a:t>highly accurate </a:t>
            </a:r>
            <a:r>
              <a:rPr lang="en-US" sz="2000" dirty="0"/>
              <a:t>and </a:t>
            </a:r>
            <a:r>
              <a:rPr lang="en-US" sz="2000" i="1" dirty="0"/>
              <a:t>very robust</a:t>
            </a:r>
            <a:r>
              <a:rPr lang="en-US" sz="2000" dirty="0"/>
              <a:t>, capable of detecting faces from varying viewing angles, lighting conditions, and occlusion. This model requires significantly more computation (and is thus slower) but is </a:t>
            </a:r>
            <a:r>
              <a:rPr lang="en-US" sz="2000" i="1" dirty="0"/>
              <a:t>much</a:t>
            </a:r>
            <a:r>
              <a:rPr lang="en-US" sz="2000" dirty="0"/>
              <a:t> more accurate and robust to changes in face rotation and viewing angle.</a:t>
            </a:r>
          </a:p>
        </p:txBody>
      </p:sp>
      <p:pic>
        <p:nvPicPr>
          <p:cNvPr id="7" name="Picture 6"/>
          <p:cNvPicPr>
            <a:picLocks noChangeAspect="1"/>
          </p:cNvPicPr>
          <p:nvPr/>
        </p:nvPicPr>
        <p:blipFill>
          <a:blip r:embed="rId2"/>
          <a:stretch>
            <a:fillRect/>
          </a:stretch>
        </p:blipFill>
        <p:spPr>
          <a:xfrm>
            <a:off x="6135801" y="1388226"/>
            <a:ext cx="4837908" cy="4013816"/>
          </a:xfrm>
          <a:prstGeom prst="rect">
            <a:avLst/>
          </a:prstGeom>
        </p:spPr>
      </p:pic>
    </p:spTree>
    <p:extLst>
      <p:ext uri="{BB962C8B-B14F-4D97-AF65-F5344CB8AC3E}">
        <p14:creationId xmlns:p14="http://schemas.microsoft.com/office/powerpoint/2010/main" val="2435078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 Steps</a:t>
            </a:r>
          </a:p>
        </p:txBody>
      </p:sp>
      <p:sp>
        <p:nvSpPr>
          <p:cNvPr id="3" name="Content Placeholder 2"/>
          <p:cNvSpPr>
            <a:spLocks noGrp="1"/>
          </p:cNvSpPr>
          <p:nvPr>
            <p:ph idx="1"/>
          </p:nvPr>
        </p:nvSpPr>
        <p:spPr/>
        <p:txBody>
          <a:bodyPr>
            <a:normAutofit lnSpcReduction="10000"/>
          </a:bodyPr>
          <a:lstStyle/>
          <a:p>
            <a:pPr fontAlgn="base"/>
            <a:r>
              <a:rPr lang="en-US" dirty="0"/>
              <a:t>First, look at a picture and find all the faces in it</a:t>
            </a:r>
          </a:p>
          <a:p>
            <a:pPr fontAlgn="base"/>
            <a:r>
              <a:rPr lang="en-US" dirty="0"/>
              <a:t>Second, focus on each face and be able to understand that even if a face is turned in a weird direction or in bad lighting, it is still the same person.</a:t>
            </a:r>
          </a:p>
          <a:p>
            <a:pPr fontAlgn="base"/>
            <a:r>
              <a:rPr lang="en-US" dirty="0"/>
              <a:t>Third, be able to pick out unique features of the face that you can use to tell it apart from other people— like how big the eyes are, how long the face is, etc.</a:t>
            </a:r>
          </a:p>
          <a:p>
            <a:pPr fontAlgn="base"/>
            <a:r>
              <a:rPr lang="en-US" dirty="0"/>
              <a:t>Finally, compare the unique features of that face to all the people you already know to determine the person’s name.</a:t>
            </a:r>
          </a:p>
          <a:p>
            <a:endParaRPr lang="en-US" dirty="0"/>
          </a:p>
        </p:txBody>
      </p:sp>
    </p:spTree>
    <p:extLst>
      <p:ext uri="{BB962C8B-B14F-4D97-AF65-F5344CB8AC3E}">
        <p14:creationId xmlns:p14="http://schemas.microsoft.com/office/powerpoint/2010/main" val="698312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4.googleusercontent.com/JUIm8_1QsmTpydyl33oTd3CxC4lNNJxl3AjdpTh5b9UDgRciXTBWBFl94iMYReRxqb_QyDkhV-3IBKcGjAQ3sQN61Q6Eex1a8hEW18XS6uc2foP20qQ3zhaLRzt-q7a0SMdOuGcc6zvwQtgPnTRJe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602" y="576991"/>
            <a:ext cx="6896796" cy="5704017"/>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4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sp>
        <p:nvSpPr>
          <p:cNvPr id="3" name="Content Placeholder 2"/>
          <p:cNvSpPr>
            <a:spLocks noGrp="1"/>
          </p:cNvSpPr>
          <p:nvPr>
            <p:ph idx="1"/>
          </p:nvPr>
        </p:nvSpPr>
        <p:spPr/>
        <p:txBody>
          <a:bodyPr>
            <a:normAutofit fontScale="92500" lnSpcReduction="20000"/>
          </a:bodyPr>
          <a:lstStyle/>
          <a:p>
            <a:pPr fontAlgn="base"/>
            <a:r>
              <a:rPr lang="en-US" dirty="0"/>
              <a:t>To find faces in an image, we’ll start by making our image black and white because we don’t need color data to find faces.</a:t>
            </a:r>
          </a:p>
          <a:p>
            <a:pPr fontAlgn="base"/>
            <a:r>
              <a:rPr lang="en-US" dirty="0"/>
              <a:t>Then we’ll look at every single pixel in our image one at a time. For every single pixel, we want to look at the pixels that directly surrounding it.</a:t>
            </a:r>
          </a:p>
          <a:p>
            <a:pPr fontAlgn="base"/>
            <a:r>
              <a:rPr lang="en-US" dirty="0"/>
              <a:t>Our goal is to figure out how dark the current pixel is compared to the pixels directly surrounding it. Then we want to draw an arrow showing in which direction the image is getting darker.</a:t>
            </a:r>
          </a:p>
          <a:p>
            <a:pPr fontAlgn="base"/>
            <a:r>
              <a:rPr lang="en-US" dirty="0"/>
              <a:t>If you repeat that process for </a:t>
            </a:r>
            <a:r>
              <a:rPr lang="en-US" b="1" dirty="0"/>
              <a:t>every single pixel</a:t>
            </a:r>
            <a:r>
              <a:rPr lang="en-US" dirty="0"/>
              <a:t> in the image, you end up with every pixel being replaced by an arrow. These arrows are called </a:t>
            </a:r>
            <a:r>
              <a:rPr lang="en-US" i="1" dirty="0"/>
              <a:t>gradients</a:t>
            </a:r>
            <a:r>
              <a:rPr lang="en-US" dirty="0"/>
              <a:t> and they show the flow from light to dark across the entire image.</a:t>
            </a:r>
          </a:p>
        </p:txBody>
      </p:sp>
    </p:spTree>
    <p:extLst>
      <p:ext uri="{BB962C8B-B14F-4D97-AF65-F5344CB8AC3E}">
        <p14:creationId xmlns:p14="http://schemas.microsoft.com/office/powerpoint/2010/main" val="727536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7730" y="596349"/>
            <a:ext cx="10704503" cy="5658677"/>
          </a:xfrm>
        </p:spPr>
        <p:txBody>
          <a:bodyPr>
            <a:noAutofit/>
          </a:bodyPr>
          <a:lstStyle/>
          <a:p>
            <a:r>
              <a:rPr lang="en-US" sz="1800" dirty="0"/>
              <a:t>First we will import the relevant libraries and then, the Process of Recognition can be divided into 3 steps:</a:t>
            </a:r>
          </a:p>
          <a:p>
            <a:r>
              <a:rPr lang="en-US" sz="1800" b="1" u="sng" dirty="0"/>
              <a:t>Step 1:</a:t>
            </a:r>
            <a:r>
              <a:rPr lang="en-US" sz="1800" dirty="0"/>
              <a:t> Loading Images and Converting to RGB</a:t>
            </a:r>
          </a:p>
          <a:p>
            <a:pPr marL="0" indent="0">
              <a:buNone/>
            </a:pPr>
            <a:r>
              <a:rPr lang="en-US" sz="1800" dirty="0"/>
              <a:t>The Face Recognition package consists of a load image function that loads the image. Once imported the image has to be converted to RGB.</a:t>
            </a:r>
          </a:p>
          <a:p>
            <a:r>
              <a:rPr lang="en-US" sz="1800" b="1" u="sng" dirty="0"/>
              <a:t>Step 2:</a:t>
            </a:r>
            <a:r>
              <a:rPr lang="en-US" sz="1800" dirty="0"/>
              <a:t> Find Faces Locations and Encodings</a:t>
            </a:r>
          </a:p>
          <a:p>
            <a:pPr marL="0" indent="0">
              <a:buNone/>
            </a:pPr>
            <a:r>
              <a:rPr lang="en-US" sz="1800" dirty="0"/>
              <a:t>In the second step we will use the true functionality of the face recognition library. First we will find the faces in our images . This is done using </a:t>
            </a:r>
            <a:r>
              <a:rPr lang="en-US" sz="1800" b="1" dirty="0"/>
              <a:t>HOG (Histogram of Oriented Gradients)</a:t>
            </a:r>
            <a:r>
              <a:rPr lang="en-US" sz="1800" dirty="0"/>
              <a:t> at the backend. Once we have the face they are warped to remove unwanted rotations. Then the image is feed to a pre-trained neural network that outputs 128 measurements that are unique to that particular face. The parts that the model measures is not known as this is what the model learns by itself when it was trained. Once we have the face locations and the encodings we can draw rectangles around our faces.</a:t>
            </a:r>
          </a:p>
          <a:p>
            <a:r>
              <a:rPr lang="en-US" sz="1800" b="1" u="sng" dirty="0"/>
              <a:t>Step 3:</a:t>
            </a:r>
            <a:r>
              <a:rPr lang="en-US" sz="1800" dirty="0"/>
              <a:t> Compare Faces and Find Distance</a:t>
            </a:r>
          </a:p>
          <a:p>
            <a:pPr marL="0" indent="0">
              <a:buNone/>
            </a:pPr>
            <a:r>
              <a:rPr lang="en-US" sz="1800" dirty="0"/>
              <a:t>Once we have the encodings for both faces, then we can compare these 128 measurements of these two faces to find similarities. To compare the package uses one of the most common machine Learning methods linear SVM classifier. We can use the </a:t>
            </a:r>
            <a:r>
              <a:rPr lang="en-US" sz="1800" dirty="0" err="1"/>
              <a:t>compare_faces</a:t>
            </a:r>
            <a:r>
              <a:rPr lang="en-US" sz="1800" dirty="0"/>
              <a:t> function to find if the faces match. This function returns True or False. Similarly we can use the face-distance function to find how likely is the faces match in terms of numbers. This is </a:t>
            </a:r>
            <a:r>
              <a:rPr lang="en-US" sz="1800" dirty="0" err="1"/>
              <a:t>helpul</a:t>
            </a:r>
            <a:r>
              <a:rPr lang="en-US" sz="1800" dirty="0"/>
              <a:t> particularly when there are multiple faces to detect from.</a:t>
            </a:r>
          </a:p>
          <a:p>
            <a:pPr marL="0" indent="0">
              <a:buNone/>
            </a:pPr>
            <a:endParaRPr lang="en-US" sz="1200" dirty="0"/>
          </a:p>
          <a:p>
            <a:endParaRPr lang="en-US" sz="1200" dirty="0"/>
          </a:p>
          <a:p>
            <a:endParaRPr lang="en-US" sz="1200" dirty="0"/>
          </a:p>
        </p:txBody>
      </p:sp>
    </p:spTree>
    <p:extLst>
      <p:ext uri="{BB962C8B-B14F-4D97-AF65-F5344CB8AC3E}">
        <p14:creationId xmlns:p14="http://schemas.microsoft.com/office/powerpoint/2010/main" val="2071791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390" t="20381" r="22089" b="58073"/>
          <a:stretch/>
        </p:blipFill>
        <p:spPr>
          <a:xfrm>
            <a:off x="2126672" y="839584"/>
            <a:ext cx="7938655" cy="144641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483" t="42315" r="18016" b="36969"/>
          <a:stretch/>
        </p:blipFill>
        <p:spPr>
          <a:xfrm>
            <a:off x="2126672" y="2629306"/>
            <a:ext cx="7931207" cy="131092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405" t="64647" r="14462" b="6996"/>
          <a:stretch/>
        </p:blipFill>
        <p:spPr>
          <a:xfrm>
            <a:off x="2126672" y="4287747"/>
            <a:ext cx="7938655" cy="1708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89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Attendance Project</a:t>
            </a:r>
          </a:p>
        </p:txBody>
      </p:sp>
      <p:sp>
        <p:nvSpPr>
          <p:cNvPr id="3" name="Content Placeholder 2"/>
          <p:cNvSpPr>
            <a:spLocks noGrp="1"/>
          </p:cNvSpPr>
          <p:nvPr>
            <p:ph idx="1"/>
          </p:nvPr>
        </p:nvSpPr>
        <p:spPr>
          <a:xfrm>
            <a:off x="1295402" y="2477193"/>
            <a:ext cx="4905894" cy="3707476"/>
          </a:xfrm>
        </p:spPr>
        <p:txBody>
          <a:bodyPr>
            <a:normAutofit/>
          </a:bodyPr>
          <a:lstStyle/>
          <a:p>
            <a:r>
              <a:rPr lang="en-US" sz="1600" dirty="0"/>
              <a:t>Now using the methods we have seen above, we will develop an attendance system where the user is automatically logged when they are detected in the camera. We will store the name along with the time when they appeared.</a:t>
            </a:r>
          </a:p>
          <a:p>
            <a:r>
              <a:rPr lang="en-US" sz="1600" b="1" u="sng" dirty="0"/>
              <a:t>Importing Images </a:t>
            </a:r>
            <a:r>
              <a:rPr lang="en-US" sz="1600" dirty="0"/>
              <a:t>: As we have imported before we can use the same </a:t>
            </a:r>
            <a:r>
              <a:rPr lang="en-US" sz="1600" dirty="0" err="1"/>
              <a:t>face_recognition.load_image_file</a:t>
            </a:r>
            <a:r>
              <a:rPr lang="en-US" sz="1600" dirty="0"/>
              <a:t>() function to import our images. But when we have multiple images, importing them individually can become messy. Therefore we will write a script to import all images in a given folder at once. For this we will need the </a:t>
            </a:r>
            <a:r>
              <a:rPr lang="en-US" sz="1600" dirty="0" err="1"/>
              <a:t>os</a:t>
            </a:r>
            <a:r>
              <a:rPr lang="en-US" sz="1600" dirty="0"/>
              <a:t> library so we will import that first. We will store all the images in one list and their names in another.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414" t="13958" r="36695" b="52984"/>
          <a:stretch/>
        </p:blipFill>
        <p:spPr>
          <a:xfrm>
            <a:off x="6258096" y="3265472"/>
            <a:ext cx="4638502" cy="1630724"/>
          </a:xfrm>
          <a:prstGeom prst="rect">
            <a:avLst/>
          </a:prstGeom>
        </p:spPr>
      </p:pic>
    </p:spTree>
    <p:extLst>
      <p:ext uri="{BB962C8B-B14F-4D97-AF65-F5344CB8AC3E}">
        <p14:creationId xmlns:p14="http://schemas.microsoft.com/office/powerpoint/2010/main" val="264070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3894" y="856210"/>
            <a:ext cx="5687292" cy="5370023"/>
          </a:xfrm>
        </p:spPr>
        <p:txBody>
          <a:bodyPr>
            <a:noAutofit/>
          </a:bodyPr>
          <a:lstStyle/>
          <a:p>
            <a:r>
              <a:rPr lang="en-US" sz="1600" b="1" u="sng" dirty="0"/>
              <a:t>Compute Encodings :</a:t>
            </a:r>
            <a:r>
              <a:rPr lang="en-US" sz="1600" b="1" dirty="0"/>
              <a:t> </a:t>
            </a:r>
            <a:r>
              <a:rPr lang="en-US" sz="1600" dirty="0"/>
              <a:t>Now that we have a list of images we can iterate through those and create a corresponding encoded list for known faces. To do this we will create a function. As earlier we will first convert it into RGB and then find its encoding using the </a:t>
            </a:r>
            <a:r>
              <a:rPr lang="en-US" sz="1600" dirty="0" err="1"/>
              <a:t>face_encodings</a:t>
            </a:r>
            <a:r>
              <a:rPr lang="en-US" sz="1600" dirty="0"/>
              <a:t>( ) function. Then we will append each encoding to our list.</a:t>
            </a:r>
            <a:r>
              <a:rPr lang="en-US" sz="1600" b="1" u="sng" dirty="0"/>
              <a:t> </a:t>
            </a:r>
            <a:endParaRPr lang="en-US" sz="1600" dirty="0"/>
          </a:p>
          <a:p>
            <a:pPr marL="0" indent="0">
              <a:buNone/>
            </a:pPr>
            <a:r>
              <a:rPr lang="en-US" sz="1600" dirty="0"/>
              <a:t>Now we can simply call this function with the images list as the input arguments.</a:t>
            </a:r>
          </a:p>
          <a:p>
            <a:pPr marL="0" indent="0">
              <a:buNone/>
            </a:pPr>
            <a:endParaRPr lang="en-US" sz="1600" dirty="0"/>
          </a:p>
          <a:p>
            <a:pPr marL="0" indent="0">
              <a:buNone/>
            </a:pPr>
            <a:endParaRPr lang="en-US" sz="1600" dirty="0"/>
          </a:p>
          <a:p>
            <a:r>
              <a:rPr lang="en-US" sz="1600" b="1" u="sng" dirty="0"/>
              <a:t>The While loop : </a:t>
            </a:r>
            <a:r>
              <a:rPr lang="en-US" sz="1600" dirty="0"/>
              <a:t>The while loop is created to run the webcam. But before the while loop we have to create a video capture object so that we can grab frames from the webcam. </a:t>
            </a:r>
          </a:p>
          <a:p>
            <a:pPr>
              <a:buFont typeface="Wingdings" panose="05000000000000000000" pitchFamily="2" charset="2"/>
              <a:buChar char="ü"/>
            </a:pPr>
            <a:r>
              <a:rPr lang="en-US" sz="1600" dirty="0"/>
              <a:t>First we will read the image from the webcam and then resize it to quarter the size. This is done to increase the speed of the system. Even though the image being used is 1/4 </a:t>
            </a:r>
            <a:r>
              <a:rPr lang="en-US" sz="1600" dirty="0" err="1"/>
              <a:t>th</a:t>
            </a:r>
            <a:r>
              <a:rPr lang="en-US" sz="1600" dirty="0"/>
              <a:t> of the original, we will still use the original size while displaying. Next we will convert it to RGB.</a:t>
            </a:r>
          </a:p>
          <a:p>
            <a:pPr marL="0" indent="0">
              <a:buNone/>
            </a:pPr>
            <a:endParaRPr lang="en-US" sz="1600" b="1" u="sng" dirty="0"/>
          </a:p>
          <a:p>
            <a:endParaRPr lang="en-US" sz="16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433" t="46788" r="41772" b="30546"/>
          <a:stretch/>
        </p:blipFill>
        <p:spPr>
          <a:xfrm>
            <a:off x="6721186" y="1313411"/>
            <a:ext cx="4767730" cy="127184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661" t="10432" r="56281" b="82221"/>
          <a:stretch/>
        </p:blipFill>
        <p:spPr>
          <a:xfrm>
            <a:off x="1786543" y="3059083"/>
            <a:ext cx="4488860" cy="56110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726" t="19541" r="48761" b="62388"/>
          <a:stretch/>
        </p:blipFill>
        <p:spPr>
          <a:xfrm>
            <a:off x="6721186" y="3836324"/>
            <a:ext cx="4687758" cy="1176251"/>
          </a:xfrm>
          <a:prstGeom prst="rect">
            <a:avLst/>
          </a:prstGeom>
        </p:spPr>
      </p:pic>
    </p:spTree>
    <p:extLst>
      <p:ext uri="{BB962C8B-B14F-4D97-AF65-F5344CB8AC3E}">
        <p14:creationId xmlns:p14="http://schemas.microsoft.com/office/powerpoint/2010/main" val="374039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7458" y="756457"/>
            <a:ext cx="9336577" cy="5561215"/>
          </a:xfrm>
        </p:spPr>
        <p:txBody>
          <a:bodyPr>
            <a:normAutofit/>
          </a:bodyPr>
          <a:lstStyle/>
          <a:p>
            <a:pPr>
              <a:buFont typeface="Wingdings" panose="05000000000000000000" pitchFamily="2" charset="2"/>
              <a:buChar char="ü"/>
            </a:pPr>
            <a:r>
              <a:rPr lang="en-US" dirty="0"/>
              <a:t> </a:t>
            </a:r>
            <a:r>
              <a:rPr lang="en-US" sz="1600" dirty="0"/>
              <a:t>Once we have the webcam frame we will find all the faces in our image. The </a:t>
            </a:r>
            <a:r>
              <a:rPr lang="en-US" sz="1600" dirty="0" err="1"/>
              <a:t>face_locations</a:t>
            </a:r>
            <a:r>
              <a:rPr lang="en-US" sz="1600" dirty="0"/>
              <a:t> function is used for this purpose. Later we will find the </a:t>
            </a:r>
            <a:r>
              <a:rPr lang="en-US" sz="1600" dirty="0" err="1"/>
              <a:t>face_encodings</a:t>
            </a:r>
            <a:r>
              <a:rPr lang="en-US" sz="1600" dirty="0"/>
              <a:t> as well.</a:t>
            </a:r>
          </a:p>
          <a:p>
            <a:pPr marL="0" indent="0">
              <a:buNone/>
            </a:pPr>
            <a:endParaRPr lang="en-US" sz="1600" dirty="0"/>
          </a:p>
          <a:p>
            <a:pPr marL="0" indent="0">
              <a:buNone/>
            </a:pPr>
            <a:endParaRPr lang="en-US" sz="1600" dirty="0"/>
          </a:p>
          <a:p>
            <a:pPr marL="0" indent="0">
              <a:buNone/>
            </a:pPr>
            <a:endParaRPr lang="en-US" sz="1600" dirty="0"/>
          </a:p>
          <a:p>
            <a:pPr>
              <a:buFont typeface="Wingdings" panose="05000000000000000000" pitchFamily="2" charset="2"/>
              <a:buChar char="ü"/>
            </a:pPr>
            <a:r>
              <a:rPr lang="en-US" sz="1600" dirty="0"/>
              <a:t> Now we can match the current face encodings to our known faces encoding list to find the matches. We will also compute the distance. This is done to find the best match in case more than one face is detected at a time. Once we have the list of face distances we can find the minimum one, as this would be the best match. Now based on the index value we can determine the name of the person and display it on the original Image.</a:t>
            </a:r>
          </a:p>
          <a:p>
            <a:pPr marL="0" indent="0">
              <a:buNone/>
            </a:pPr>
            <a:endParaRPr lang="en-US" dirty="0"/>
          </a:p>
          <a:p>
            <a:pPr marL="0" indent="0">
              <a:buNone/>
            </a:pPr>
            <a:br>
              <a:rPr lang="en-US" dirty="0"/>
            </a:b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884" t="38200" r="39670" b="54160"/>
          <a:stretch/>
        </p:blipFill>
        <p:spPr>
          <a:xfrm>
            <a:off x="3062451" y="1677322"/>
            <a:ext cx="5619406" cy="5199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801" t="13427" r="14629" b="38088"/>
          <a:stretch/>
        </p:blipFill>
        <p:spPr>
          <a:xfrm>
            <a:off x="1865513" y="3679642"/>
            <a:ext cx="7880465" cy="2392190"/>
          </a:xfrm>
          <a:prstGeom prst="rect">
            <a:avLst/>
          </a:prstGeom>
        </p:spPr>
      </p:pic>
    </p:spTree>
    <p:extLst>
      <p:ext uri="{BB962C8B-B14F-4D97-AF65-F5344CB8AC3E}">
        <p14:creationId xmlns:p14="http://schemas.microsoft.com/office/powerpoint/2010/main" val="380195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57B5-4742-F0E3-C1C1-C1280A4D70D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D88593FE-9985-E28F-5C18-320906ED5A44}"/>
              </a:ext>
            </a:extLst>
          </p:cNvPr>
          <p:cNvSpPr>
            <a:spLocks noGrp="1"/>
          </p:cNvSpPr>
          <p:nvPr>
            <p:ph idx="1"/>
          </p:nvPr>
        </p:nvSpPr>
        <p:spPr>
          <a:xfrm>
            <a:off x="1295401" y="2556932"/>
            <a:ext cx="9601196" cy="3318936"/>
          </a:xfrm>
        </p:spPr>
        <p:txBody>
          <a:bodyPr>
            <a:normAutofit fontScale="92500" lnSpcReduction="10000"/>
          </a:bodyPr>
          <a:lstStyle/>
          <a:p>
            <a:r>
              <a:rPr lang="en-US" dirty="0"/>
              <a:t>What is Face Recognition</a:t>
            </a:r>
          </a:p>
          <a:p>
            <a:r>
              <a:rPr lang="en-IN" dirty="0"/>
              <a:t>Different Methods of Recognizing Faces</a:t>
            </a:r>
          </a:p>
          <a:p>
            <a:r>
              <a:rPr lang="en-IN" dirty="0"/>
              <a:t>Important Dependencies</a:t>
            </a:r>
          </a:p>
          <a:p>
            <a:r>
              <a:rPr lang="en-IN" dirty="0"/>
              <a:t>Machine Learning &amp; Deep Learning</a:t>
            </a:r>
          </a:p>
          <a:p>
            <a:r>
              <a:rPr lang="en-IN" dirty="0"/>
              <a:t>Introduction to </a:t>
            </a:r>
            <a:r>
              <a:rPr lang="en-IN" dirty="0" err="1"/>
              <a:t>dlib</a:t>
            </a:r>
            <a:r>
              <a:rPr lang="en-IN" dirty="0"/>
              <a:t> &amp; CNN</a:t>
            </a:r>
          </a:p>
          <a:p>
            <a:r>
              <a:rPr lang="en-IN" dirty="0" err="1"/>
              <a:t>Implimenting</a:t>
            </a:r>
            <a:r>
              <a:rPr lang="en-IN" dirty="0"/>
              <a:t> Concepts towards the project</a:t>
            </a:r>
          </a:p>
          <a:p>
            <a:r>
              <a:rPr lang="en-IN" dirty="0"/>
              <a:t>Observations and Outputs</a:t>
            </a:r>
          </a:p>
          <a:p>
            <a:endParaRPr lang="en-IN" dirty="0"/>
          </a:p>
        </p:txBody>
      </p:sp>
    </p:spTree>
    <p:extLst>
      <p:ext uri="{BB962C8B-B14F-4D97-AF65-F5344CB8AC3E}">
        <p14:creationId xmlns:p14="http://schemas.microsoft.com/office/powerpoint/2010/main" val="167915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7334" y="2427316"/>
            <a:ext cx="4357255" cy="3632663"/>
          </a:xfrm>
        </p:spPr>
        <p:txBody>
          <a:bodyPr>
            <a:normAutofit lnSpcReduction="10000"/>
          </a:bodyPr>
          <a:lstStyle/>
          <a:p>
            <a:r>
              <a:rPr lang="en-US" sz="1600" b="1" u="sng" dirty="0"/>
              <a:t>Marking Attendance :</a:t>
            </a:r>
            <a:r>
              <a:rPr lang="en-US" dirty="0"/>
              <a:t> </a:t>
            </a:r>
            <a:r>
              <a:rPr lang="en-US" sz="1600" dirty="0"/>
              <a:t>Lastly we are going to add the automated attendance code. We will start by writing a function that requires only one input which is the name of the user. First we open our Attendance file which is in </a:t>
            </a:r>
            <a:r>
              <a:rPr lang="en-US" sz="1600" dirty="0" err="1"/>
              <a:t>csv</a:t>
            </a:r>
            <a:r>
              <a:rPr lang="en-US" sz="1600" dirty="0"/>
              <a:t> format. Then we read all the lines and iterate through each line using a for loop. Next we can split using comma ‘,’. This will allow us to get the first element which is the name of the user. If the user in the camera already has an entry in the file then nothing will happen. On the other hand if the user is new then the name of the user along with the current time stamp will be stored. We can use the </a:t>
            </a:r>
            <a:r>
              <a:rPr lang="en-US" sz="1600" dirty="0" err="1"/>
              <a:t>datetime</a:t>
            </a:r>
            <a:r>
              <a:rPr lang="en-US" sz="1600" dirty="0"/>
              <a:t> class in the date time package to get the current time.</a:t>
            </a:r>
            <a:endParaRPr lang="en-US" sz="1600" b="1" u="sng"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661" t="35997" r="48099" b="30946"/>
          <a:stretch/>
        </p:blipFill>
        <p:spPr>
          <a:xfrm>
            <a:off x="5544589" y="2859577"/>
            <a:ext cx="5586042" cy="251875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7273" t="46722" r="15702" b="35500"/>
          <a:stretch/>
        </p:blipFill>
        <p:spPr>
          <a:xfrm>
            <a:off x="2298048" y="731517"/>
            <a:ext cx="7577360" cy="1130532"/>
          </a:xfrm>
          <a:prstGeom prst="rect">
            <a:avLst/>
          </a:prstGeom>
        </p:spPr>
      </p:pic>
      <p:sp>
        <p:nvSpPr>
          <p:cNvPr id="7" name="Oval 6"/>
          <p:cNvSpPr/>
          <p:nvPr/>
        </p:nvSpPr>
        <p:spPr>
          <a:xfrm>
            <a:off x="2003366" y="1645919"/>
            <a:ext cx="2468880" cy="22444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472246" y="1758141"/>
            <a:ext cx="1246910" cy="44473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9156" y="2018207"/>
            <a:ext cx="4402487" cy="369332"/>
          </a:xfrm>
          <a:prstGeom prst="rect">
            <a:avLst/>
          </a:prstGeom>
          <a:noFill/>
        </p:spPr>
        <p:txBody>
          <a:bodyPr wrap="none" rtlCol="0">
            <a:spAutoFit/>
          </a:bodyPr>
          <a:lstStyle/>
          <a:p>
            <a:r>
              <a:rPr lang="en-US" dirty="0"/>
              <a:t>And finally, Mark the Attendance in the </a:t>
            </a:r>
            <a:r>
              <a:rPr lang="en-US" dirty="0" err="1"/>
              <a:t>csv</a:t>
            </a:r>
            <a:r>
              <a:rPr lang="en-US" dirty="0"/>
              <a:t> file</a:t>
            </a:r>
          </a:p>
        </p:txBody>
      </p:sp>
    </p:spTree>
    <p:extLst>
      <p:ext uri="{BB962C8B-B14F-4D97-AF65-F5344CB8AC3E}">
        <p14:creationId xmlns:p14="http://schemas.microsoft.com/office/powerpoint/2010/main" val="3275708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09947"/>
            <a:ext cx="9601196" cy="1303867"/>
          </a:xfrm>
        </p:spPr>
        <p:txBody>
          <a:bodyPr>
            <a:normAutofit/>
          </a:bodyPr>
          <a:lstStyle/>
          <a:p>
            <a:r>
              <a:rPr lang="en-US" sz="2800" b="1" dirty="0"/>
              <a:t>Labeling Unknown faces as well</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975" t="34912" r="14673" b="34021"/>
          <a:stretch/>
        </p:blipFill>
        <p:spPr>
          <a:xfrm>
            <a:off x="1295402" y="1823127"/>
            <a:ext cx="7436995" cy="1901416"/>
          </a:xfrm>
        </p:spPr>
      </p:pic>
      <p:sp>
        <p:nvSpPr>
          <p:cNvPr id="5" name="TextBox 4"/>
          <p:cNvSpPr txBox="1"/>
          <p:nvPr/>
        </p:nvSpPr>
        <p:spPr>
          <a:xfrm>
            <a:off x="6294782" y="3724543"/>
            <a:ext cx="5194852" cy="2462213"/>
          </a:xfrm>
          <a:prstGeom prst="rect">
            <a:avLst/>
          </a:prstGeom>
          <a:noFill/>
        </p:spPr>
        <p:txBody>
          <a:bodyPr wrap="square" rtlCol="0">
            <a:spAutoFit/>
          </a:bodyPr>
          <a:lstStyle/>
          <a:p>
            <a:r>
              <a:rPr lang="en-US" sz="1400" dirty="0"/>
              <a:t>if </a:t>
            </a:r>
            <a:r>
              <a:rPr lang="en-US" sz="1400" dirty="0" err="1"/>
              <a:t>faceDis</a:t>
            </a:r>
            <a:r>
              <a:rPr lang="en-US" sz="1400" dirty="0"/>
              <a:t>&amp;#91;matchIndex]&amp;</a:t>
            </a:r>
            <a:r>
              <a:rPr lang="en-US" sz="1400" dirty="0" err="1"/>
              <a:t>lt</a:t>
            </a:r>
            <a:r>
              <a:rPr lang="en-US" sz="1400" dirty="0"/>
              <a:t>; 0.50:</a:t>
            </a:r>
          </a:p>
          <a:p>
            <a:r>
              <a:rPr lang="en-US" sz="1400" dirty="0"/>
              <a:t>    name = </a:t>
            </a:r>
            <a:r>
              <a:rPr lang="en-US" sz="1400" dirty="0" err="1"/>
              <a:t>classNames</a:t>
            </a:r>
            <a:r>
              <a:rPr lang="en-US" sz="1400" dirty="0"/>
              <a:t>&amp;#91;matchIndex].upper()</a:t>
            </a:r>
          </a:p>
          <a:p>
            <a:r>
              <a:rPr lang="en-US" sz="1400" dirty="0"/>
              <a:t>    </a:t>
            </a:r>
            <a:r>
              <a:rPr lang="en-US" sz="1400" dirty="0" err="1"/>
              <a:t>markAttendance</a:t>
            </a:r>
            <a:r>
              <a:rPr lang="en-US" sz="1400" dirty="0"/>
              <a:t>(name)</a:t>
            </a:r>
          </a:p>
          <a:p>
            <a:r>
              <a:rPr lang="en-US" sz="1400" dirty="0">
                <a:solidFill>
                  <a:srgbClr val="0070C0"/>
                </a:solidFill>
              </a:rPr>
              <a:t>else: name = 'Unknown'</a:t>
            </a:r>
          </a:p>
          <a:p>
            <a:r>
              <a:rPr lang="en-US" sz="1400" dirty="0"/>
              <a:t>#print(name)</a:t>
            </a:r>
          </a:p>
          <a:p>
            <a:r>
              <a:rPr lang="en-US" sz="1400" dirty="0"/>
              <a:t>y1,x2,y2,x1 = </a:t>
            </a:r>
            <a:r>
              <a:rPr lang="en-US" sz="1400" dirty="0" err="1"/>
              <a:t>faceLoc</a:t>
            </a:r>
            <a:endParaRPr lang="en-US" sz="1400" dirty="0"/>
          </a:p>
          <a:p>
            <a:r>
              <a:rPr lang="en-US" sz="1400" dirty="0"/>
              <a:t>y1, x2, y2, x1 = y1*4,x2*4,y2*4,x1*4</a:t>
            </a:r>
          </a:p>
          <a:p>
            <a:r>
              <a:rPr lang="en-US" sz="1400" dirty="0"/>
              <a:t>cv2.rectangle(</a:t>
            </a:r>
            <a:r>
              <a:rPr lang="en-US" sz="1400" dirty="0" err="1"/>
              <a:t>img</a:t>
            </a:r>
            <a:r>
              <a:rPr lang="en-US" sz="1400" dirty="0"/>
              <a:t>,(x1,y1),(x2,y2),(0,255,0),2)</a:t>
            </a:r>
          </a:p>
          <a:p>
            <a:r>
              <a:rPr lang="en-US" sz="1400" dirty="0"/>
              <a:t>cv2.rectangle(</a:t>
            </a:r>
            <a:r>
              <a:rPr lang="en-US" sz="1400" dirty="0" err="1"/>
              <a:t>img</a:t>
            </a:r>
            <a:r>
              <a:rPr lang="en-US" sz="1400" dirty="0"/>
              <a:t>,(x1,y2-35),(x2,y2),(0,255,0),cv2.FILLED)</a:t>
            </a:r>
          </a:p>
          <a:p>
            <a:r>
              <a:rPr lang="en-US" sz="1400" dirty="0"/>
              <a:t>cv2.putText(</a:t>
            </a:r>
            <a:r>
              <a:rPr lang="en-US" sz="1400" dirty="0" err="1"/>
              <a:t>img,name</a:t>
            </a:r>
            <a:r>
              <a:rPr lang="en-US" sz="1400" dirty="0"/>
              <a:t>,(x1+6,y2-6),cv2.FONT_HERSHEY_COMPLEX,1,(255,255,255),2)</a:t>
            </a:r>
          </a:p>
        </p:txBody>
      </p:sp>
      <p:sp>
        <p:nvSpPr>
          <p:cNvPr id="6" name="Bent Arrow 5"/>
          <p:cNvSpPr/>
          <p:nvPr/>
        </p:nvSpPr>
        <p:spPr>
          <a:xfrm flipV="1">
            <a:off x="4675248" y="3966984"/>
            <a:ext cx="1221971" cy="988665"/>
          </a:xfrm>
          <a:prstGeom prst="ben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4504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29B-37DE-65F0-7190-6761EFA527BC}"/>
              </a:ext>
            </a:extLst>
          </p:cNvPr>
          <p:cNvSpPr>
            <a:spLocks noGrp="1"/>
          </p:cNvSpPr>
          <p:nvPr>
            <p:ph type="title"/>
          </p:nvPr>
        </p:nvSpPr>
        <p:spPr>
          <a:xfrm>
            <a:off x="1388167" y="611498"/>
            <a:ext cx="9601196" cy="1303867"/>
          </a:xfrm>
        </p:spPr>
        <p:txBody>
          <a:bodyPr/>
          <a:lstStyle/>
          <a:p>
            <a:r>
              <a:rPr lang="en-US" dirty="0"/>
              <a:t>Results/Outputs</a:t>
            </a:r>
            <a:endParaRPr lang="en-IN" dirty="0"/>
          </a:p>
        </p:txBody>
      </p:sp>
      <p:sp>
        <p:nvSpPr>
          <p:cNvPr id="3" name="Content Placeholder 2">
            <a:extLst>
              <a:ext uri="{FF2B5EF4-FFF2-40B4-BE49-F238E27FC236}">
                <a16:creationId xmlns:a16="http://schemas.microsoft.com/office/drawing/2014/main" id="{F3050F09-87B5-3D87-D16A-AA8E5751C469}"/>
              </a:ext>
            </a:extLst>
          </p:cNvPr>
          <p:cNvSpPr>
            <a:spLocks noGrp="1"/>
          </p:cNvSpPr>
          <p:nvPr>
            <p:ph idx="1"/>
          </p:nvPr>
        </p:nvSpPr>
        <p:spPr>
          <a:xfrm>
            <a:off x="1202637" y="1605333"/>
            <a:ext cx="3939208" cy="756111"/>
          </a:xfrm>
        </p:spPr>
        <p:txBody>
          <a:bodyPr>
            <a:normAutofit fontScale="92500" lnSpcReduction="10000"/>
          </a:bodyPr>
          <a:lstStyle/>
          <a:p>
            <a:pPr marL="0" indent="0">
              <a:buNone/>
            </a:pPr>
            <a:r>
              <a:rPr lang="en-US" dirty="0"/>
              <a:t>After implicating the all steps, the observations are given here:</a:t>
            </a:r>
            <a:endParaRPr lang="en-IN" dirty="0"/>
          </a:p>
        </p:txBody>
      </p:sp>
      <p:pic>
        <p:nvPicPr>
          <p:cNvPr id="5" name="Picture 4">
            <a:extLst>
              <a:ext uri="{FF2B5EF4-FFF2-40B4-BE49-F238E27FC236}">
                <a16:creationId xmlns:a16="http://schemas.microsoft.com/office/drawing/2014/main" id="{1199CB4C-2771-35DD-C8B1-6CD7406B5B99}"/>
              </a:ext>
            </a:extLst>
          </p:cNvPr>
          <p:cNvPicPr>
            <a:picLocks noChangeAspect="1"/>
          </p:cNvPicPr>
          <p:nvPr/>
        </p:nvPicPr>
        <p:blipFill rotWithShape="1">
          <a:blip r:embed="rId2">
            <a:extLst>
              <a:ext uri="{28A0092B-C50C-407E-A947-70E740481C1C}">
                <a14:useLocalDpi xmlns:a14="http://schemas.microsoft.com/office/drawing/2010/main" val="0"/>
              </a:ext>
            </a:extLst>
          </a:blip>
          <a:srcRect l="27717" t="8889" r="29456" b="29082"/>
          <a:stretch/>
        </p:blipFill>
        <p:spPr>
          <a:xfrm>
            <a:off x="6500188" y="2617892"/>
            <a:ext cx="3939209" cy="3209355"/>
          </a:xfrm>
          <a:prstGeom prst="rect">
            <a:avLst/>
          </a:prstGeom>
        </p:spPr>
      </p:pic>
      <p:pic>
        <p:nvPicPr>
          <p:cNvPr id="7" name="Picture 6">
            <a:extLst>
              <a:ext uri="{FF2B5EF4-FFF2-40B4-BE49-F238E27FC236}">
                <a16:creationId xmlns:a16="http://schemas.microsoft.com/office/drawing/2014/main" id="{6FB8AFCC-D9E8-F864-AD24-45F1D47C8D17}"/>
              </a:ext>
            </a:extLst>
          </p:cNvPr>
          <p:cNvPicPr>
            <a:picLocks noChangeAspect="1"/>
          </p:cNvPicPr>
          <p:nvPr/>
        </p:nvPicPr>
        <p:blipFill rotWithShape="1">
          <a:blip r:embed="rId3">
            <a:extLst>
              <a:ext uri="{28A0092B-C50C-407E-A947-70E740481C1C}">
                <a14:useLocalDpi xmlns:a14="http://schemas.microsoft.com/office/drawing/2010/main" val="0"/>
              </a:ext>
            </a:extLst>
          </a:blip>
          <a:srcRect l="27609" t="8889" r="29565" b="29662"/>
          <a:stretch/>
        </p:blipFill>
        <p:spPr>
          <a:xfrm>
            <a:off x="1596890" y="2694742"/>
            <a:ext cx="3939209" cy="3179361"/>
          </a:xfrm>
          <a:prstGeom prst="rect">
            <a:avLst/>
          </a:prstGeom>
        </p:spPr>
      </p:pic>
      <p:sp>
        <p:nvSpPr>
          <p:cNvPr id="9" name="TextBox 8">
            <a:extLst>
              <a:ext uri="{FF2B5EF4-FFF2-40B4-BE49-F238E27FC236}">
                <a16:creationId xmlns:a16="http://schemas.microsoft.com/office/drawing/2014/main" id="{08715D88-E6BE-95EF-07F7-BE8102653226}"/>
              </a:ext>
            </a:extLst>
          </p:cNvPr>
          <p:cNvSpPr txBox="1"/>
          <p:nvPr/>
        </p:nvSpPr>
        <p:spPr>
          <a:xfrm>
            <a:off x="2915478" y="5827247"/>
            <a:ext cx="1063112" cy="369332"/>
          </a:xfrm>
          <a:prstGeom prst="rect">
            <a:avLst/>
          </a:prstGeom>
          <a:noFill/>
        </p:spPr>
        <p:txBody>
          <a:bodyPr wrap="none" rtlCol="0">
            <a:spAutoFit/>
          </a:bodyPr>
          <a:lstStyle/>
          <a:p>
            <a:r>
              <a:rPr lang="en-US" dirty="0"/>
              <a:t>Capture 1</a:t>
            </a:r>
            <a:endParaRPr lang="en-IN" dirty="0"/>
          </a:p>
        </p:txBody>
      </p:sp>
      <p:sp>
        <p:nvSpPr>
          <p:cNvPr id="10" name="TextBox 9">
            <a:extLst>
              <a:ext uri="{FF2B5EF4-FFF2-40B4-BE49-F238E27FC236}">
                <a16:creationId xmlns:a16="http://schemas.microsoft.com/office/drawing/2014/main" id="{5662FEE7-662F-C30B-FD46-CD81E689D513}"/>
              </a:ext>
            </a:extLst>
          </p:cNvPr>
          <p:cNvSpPr txBox="1"/>
          <p:nvPr/>
        </p:nvSpPr>
        <p:spPr>
          <a:xfrm>
            <a:off x="7938236" y="5827247"/>
            <a:ext cx="1223412" cy="369332"/>
          </a:xfrm>
          <a:prstGeom prst="rect">
            <a:avLst/>
          </a:prstGeom>
          <a:noFill/>
        </p:spPr>
        <p:txBody>
          <a:bodyPr wrap="none" rtlCol="0">
            <a:spAutoFit/>
          </a:bodyPr>
          <a:lstStyle/>
          <a:p>
            <a:r>
              <a:rPr lang="en-US" dirty="0"/>
              <a:t>Capture 2.1</a:t>
            </a:r>
          </a:p>
        </p:txBody>
      </p:sp>
    </p:spTree>
    <p:extLst>
      <p:ext uri="{BB962C8B-B14F-4D97-AF65-F5344CB8AC3E}">
        <p14:creationId xmlns:p14="http://schemas.microsoft.com/office/powerpoint/2010/main" val="3733587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47E930-9742-859E-2A4A-D4426BDA6F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118" t="10790" r="21466" b="73732"/>
          <a:stretch/>
        </p:blipFill>
        <p:spPr>
          <a:xfrm>
            <a:off x="1704403" y="936019"/>
            <a:ext cx="8783194" cy="1309034"/>
          </a:xfrm>
        </p:spPr>
      </p:pic>
      <p:sp>
        <p:nvSpPr>
          <p:cNvPr id="6" name="TextBox 5">
            <a:extLst>
              <a:ext uri="{FF2B5EF4-FFF2-40B4-BE49-F238E27FC236}">
                <a16:creationId xmlns:a16="http://schemas.microsoft.com/office/drawing/2014/main" id="{53D4FE8D-14BF-A7DA-E2DA-7DD4992012E0}"/>
              </a:ext>
            </a:extLst>
          </p:cNvPr>
          <p:cNvSpPr txBox="1"/>
          <p:nvPr/>
        </p:nvSpPr>
        <p:spPr>
          <a:xfrm>
            <a:off x="7463055" y="621953"/>
            <a:ext cx="3233530" cy="369332"/>
          </a:xfrm>
          <a:prstGeom prst="rect">
            <a:avLst/>
          </a:prstGeom>
          <a:noFill/>
        </p:spPr>
        <p:txBody>
          <a:bodyPr wrap="square" rtlCol="0">
            <a:spAutoFit/>
          </a:bodyPr>
          <a:lstStyle/>
          <a:p>
            <a:r>
              <a:rPr lang="en-US" dirty="0"/>
              <a:t>Attendance Record for Capture 1</a:t>
            </a:r>
            <a:endParaRPr lang="en-IN" dirty="0"/>
          </a:p>
        </p:txBody>
      </p:sp>
      <p:pic>
        <p:nvPicPr>
          <p:cNvPr id="8" name="Picture 7">
            <a:extLst>
              <a:ext uri="{FF2B5EF4-FFF2-40B4-BE49-F238E27FC236}">
                <a16:creationId xmlns:a16="http://schemas.microsoft.com/office/drawing/2014/main" id="{DA202DB6-30D5-7330-8BB5-6FAE5AF9A2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174" t="8263" r="29022" b="29275"/>
          <a:stretch/>
        </p:blipFill>
        <p:spPr>
          <a:xfrm>
            <a:off x="3846619" y="2345312"/>
            <a:ext cx="2100820" cy="1685026"/>
          </a:xfrm>
          <a:prstGeom prst="rect">
            <a:avLst/>
          </a:prstGeom>
        </p:spPr>
      </p:pic>
      <p:pic>
        <p:nvPicPr>
          <p:cNvPr id="10" name="Picture 9">
            <a:extLst>
              <a:ext uri="{FF2B5EF4-FFF2-40B4-BE49-F238E27FC236}">
                <a16:creationId xmlns:a16="http://schemas.microsoft.com/office/drawing/2014/main" id="{91DAA6B5-037E-EC44-475C-E3BFE34B0A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74" t="8263" r="29239" b="29082"/>
          <a:stretch/>
        </p:blipFill>
        <p:spPr>
          <a:xfrm>
            <a:off x="1424260" y="2345312"/>
            <a:ext cx="2100820" cy="1698669"/>
          </a:xfrm>
          <a:prstGeom prst="rect">
            <a:avLst/>
          </a:prstGeom>
        </p:spPr>
      </p:pic>
      <p:pic>
        <p:nvPicPr>
          <p:cNvPr id="12" name="Picture 11">
            <a:extLst>
              <a:ext uri="{FF2B5EF4-FFF2-40B4-BE49-F238E27FC236}">
                <a16:creationId xmlns:a16="http://schemas.microsoft.com/office/drawing/2014/main" id="{1A8913C1-B5D9-D90F-D762-B07C9C565EC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91" t="8263" r="29130" b="29662"/>
          <a:stretch/>
        </p:blipFill>
        <p:spPr>
          <a:xfrm>
            <a:off x="6235498" y="2374453"/>
            <a:ext cx="2100819" cy="1687158"/>
          </a:xfrm>
          <a:prstGeom prst="rect">
            <a:avLst/>
          </a:prstGeom>
        </p:spPr>
      </p:pic>
      <p:pic>
        <p:nvPicPr>
          <p:cNvPr id="14" name="Picture 13">
            <a:extLst>
              <a:ext uri="{FF2B5EF4-FFF2-40B4-BE49-F238E27FC236}">
                <a16:creationId xmlns:a16="http://schemas.microsoft.com/office/drawing/2014/main" id="{BC17EFD9-85B7-31BF-0F87-D589D8505FF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00" t="9855" r="29891" b="30628"/>
          <a:stretch/>
        </p:blipFill>
        <p:spPr>
          <a:xfrm>
            <a:off x="8641117" y="2360810"/>
            <a:ext cx="2116295" cy="1698669"/>
          </a:xfrm>
          <a:prstGeom prst="rect">
            <a:avLst/>
          </a:prstGeom>
        </p:spPr>
      </p:pic>
      <p:pic>
        <p:nvPicPr>
          <p:cNvPr id="16" name="Picture 15">
            <a:extLst>
              <a:ext uri="{FF2B5EF4-FFF2-40B4-BE49-F238E27FC236}">
                <a16:creationId xmlns:a16="http://schemas.microsoft.com/office/drawing/2014/main" id="{70CEACA8-512B-B919-716C-7FC7EECDFC8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401" t="9662" r="29999" b="30628"/>
          <a:stretch/>
        </p:blipFill>
        <p:spPr>
          <a:xfrm>
            <a:off x="1361663" y="4361111"/>
            <a:ext cx="2087051" cy="1685026"/>
          </a:xfrm>
          <a:prstGeom prst="rect">
            <a:avLst/>
          </a:prstGeom>
        </p:spPr>
      </p:pic>
      <p:pic>
        <p:nvPicPr>
          <p:cNvPr id="18" name="Picture 17">
            <a:extLst>
              <a:ext uri="{FF2B5EF4-FFF2-40B4-BE49-F238E27FC236}">
                <a16:creationId xmlns:a16="http://schemas.microsoft.com/office/drawing/2014/main" id="{20EF7C01-E1EA-B19A-6B02-5E41F024012C}"/>
              </a:ext>
            </a:extLst>
          </p:cNvPr>
          <p:cNvPicPr>
            <a:picLocks noChangeAspect="1"/>
          </p:cNvPicPr>
          <p:nvPr/>
        </p:nvPicPr>
        <p:blipFill rotWithShape="1">
          <a:blip r:embed="rId8">
            <a:extLst>
              <a:ext uri="{28A0092B-C50C-407E-A947-70E740481C1C}">
                <a14:useLocalDpi xmlns:a14="http://schemas.microsoft.com/office/drawing/2010/main" val="0"/>
              </a:ext>
            </a:extLst>
          </a:blip>
          <a:srcRect l="22827" t="13648" r="24347" b="60882"/>
          <a:stretch/>
        </p:blipFill>
        <p:spPr>
          <a:xfrm>
            <a:off x="4161182" y="4299392"/>
            <a:ext cx="6440556" cy="1746745"/>
          </a:xfrm>
          <a:prstGeom prst="rect">
            <a:avLst/>
          </a:prstGeom>
        </p:spPr>
      </p:pic>
      <p:sp>
        <p:nvSpPr>
          <p:cNvPr id="19" name="TextBox 18">
            <a:extLst>
              <a:ext uri="{FF2B5EF4-FFF2-40B4-BE49-F238E27FC236}">
                <a16:creationId xmlns:a16="http://schemas.microsoft.com/office/drawing/2014/main" id="{9F63665F-6C8D-4C28-7F21-607BB3B01CB1}"/>
              </a:ext>
            </a:extLst>
          </p:cNvPr>
          <p:cNvSpPr txBox="1"/>
          <p:nvPr/>
        </p:nvSpPr>
        <p:spPr>
          <a:xfrm>
            <a:off x="1811063" y="3930060"/>
            <a:ext cx="1223412" cy="369332"/>
          </a:xfrm>
          <a:prstGeom prst="rect">
            <a:avLst/>
          </a:prstGeom>
          <a:noFill/>
        </p:spPr>
        <p:txBody>
          <a:bodyPr wrap="none" rtlCol="0">
            <a:spAutoFit/>
          </a:bodyPr>
          <a:lstStyle/>
          <a:p>
            <a:r>
              <a:rPr lang="en-US" dirty="0"/>
              <a:t>Capture 2.2</a:t>
            </a:r>
            <a:endParaRPr lang="en-IN" dirty="0"/>
          </a:p>
        </p:txBody>
      </p:sp>
      <p:sp>
        <p:nvSpPr>
          <p:cNvPr id="20" name="TextBox 19">
            <a:extLst>
              <a:ext uri="{FF2B5EF4-FFF2-40B4-BE49-F238E27FC236}">
                <a16:creationId xmlns:a16="http://schemas.microsoft.com/office/drawing/2014/main" id="{88D11ACE-9438-CD49-5AC1-C1FF49675189}"/>
              </a:ext>
            </a:extLst>
          </p:cNvPr>
          <p:cNvSpPr txBox="1"/>
          <p:nvPr/>
        </p:nvSpPr>
        <p:spPr>
          <a:xfrm>
            <a:off x="4268583" y="3927928"/>
            <a:ext cx="1223412" cy="369332"/>
          </a:xfrm>
          <a:prstGeom prst="rect">
            <a:avLst/>
          </a:prstGeom>
          <a:noFill/>
        </p:spPr>
        <p:txBody>
          <a:bodyPr wrap="none" rtlCol="0">
            <a:spAutoFit/>
          </a:bodyPr>
          <a:lstStyle/>
          <a:p>
            <a:r>
              <a:rPr lang="en-US" dirty="0"/>
              <a:t>Capture 2.3</a:t>
            </a:r>
            <a:endParaRPr lang="en-IN" dirty="0"/>
          </a:p>
        </p:txBody>
      </p:sp>
      <p:sp>
        <p:nvSpPr>
          <p:cNvPr id="21" name="TextBox 20">
            <a:extLst>
              <a:ext uri="{FF2B5EF4-FFF2-40B4-BE49-F238E27FC236}">
                <a16:creationId xmlns:a16="http://schemas.microsoft.com/office/drawing/2014/main" id="{62356899-1112-18A4-F3B4-6D2E66051FC7}"/>
              </a:ext>
            </a:extLst>
          </p:cNvPr>
          <p:cNvSpPr txBox="1"/>
          <p:nvPr/>
        </p:nvSpPr>
        <p:spPr>
          <a:xfrm>
            <a:off x="6700007" y="3927928"/>
            <a:ext cx="1223412" cy="369332"/>
          </a:xfrm>
          <a:prstGeom prst="rect">
            <a:avLst/>
          </a:prstGeom>
          <a:noFill/>
        </p:spPr>
        <p:txBody>
          <a:bodyPr wrap="none" rtlCol="0">
            <a:spAutoFit/>
          </a:bodyPr>
          <a:lstStyle/>
          <a:p>
            <a:r>
              <a:rPr lang="en-US" dirty="0"/>
              <a:t>Capture 2.</a:t>
            </a:r>
            <a:r>
              <a:rPr lang="en-IN" dirty="0"/>
              <a:t>4</a:t>
            </a:r>
          </a:p>
        </p:txBody>
      </p:sp>
      <p:sp>
        <p:nvSpPr>
          <p:cNvPr id="22" name="TextBox 21">
            <a:extLst>
              <a:ext uri="{FF2B5EF4-FFF2-40B4-BE49-F238E27FC236}">
                <a16:creationId xmlns:a16="http://schemas.microsoft.com/office/drawing/2014/main" id="{F278786E-D990-5E23-1125-EBC20EE153F8}"/>
              </a:ext>
            </a:extLst>
          </p:cNvPr>
          <p:cNvSpPr txBox="1"/>
          <p:nvPr/>
        </p:nvSpPr>
        <p:spPr>
          <a:xfrm>
            <a:off x="9079820" y="3927928"/>
            <a:ext cx="1223412" cy="369332"/>
          </a:xfrm>
          <a:prstGeom prst="rect">
            <a:avLst/>
          </a:prstGeom>
          <a:noFill/>
        </p:spPr>
        <p:txBody>
          <a:bodyPr wrap="none" rtlCol="0">
            <a:spAutoFit/>
          </a:bodyPr>
          <a:lstStyle/>
          <a:p>
            <a:r>
              <a:rPr lang="en-US" dirty="0"/>
              <a:t>Capture 2.</a:t>
            </a:r>
            <a:r>
              <a:rPr lang="en-IN" dirty="0"/>
              <a:t>5</a:t>
            </a:r>
          </a:p>
        </p:txBody>
      </p:sp>
      <p:sp>
        <p:nvSpPr>
          <p:cNvPr id="23" name="TextBox 22">
            <a:extLst>
              <a:ext uri="{FF2B5EF4-FFF2-40B4-BE49-F238E27FC236}">
                <a16:creationId xmlns:a16="http://schemas.microsoft.com/office/drawing/2014/main" id="{21C396EE-E302-782C-7376-A829205D57AC}"/>
              </a:ext>
            </a:extLst>
          </p:cNvPr>
          <p:cNvSpPr txBox="1"/>
          <p:nvPr/>
        </p:nvSpPr>
        <p:spPr>
          <a:xfrm>
            <a:off x="1762711" y="5949471"/>
            <a:ext cx="1223412" cy="369332"/>
          </a:xfrm>
          <a:prstGeom prst="rect">
            <a:avLst/>
          </a:prstGeom>
          <a:noFill/>
        </p:spPr>
        <p:txBody>
          <a:bodyPr wrap="none" rtlCol="0">
            <a:spAutoFit/>
          </a:bodyPr>
          <a:lstStyle/>
          <a:p>
            <a:r>
              <a:rPr lang="en-US" dirty="0"/>
              <a:t>Capture 2.</a:t>
            </a:r>
            <a:r>
              <a:rPr lang="en-IN" dirty="0"/>
              <a:t>6</a:t>
            </a:r>
          </a:p>
        </p:txBody>
      </p:sp>
      <p:sp>
        <p:nvSpPr>
          <p:cNvPr id="24" name="TextBox 23">
            <a:extLst>
              <a:ext uri="{FF2B5EF4-FFF2-40B4-BE49-F238E27FC236}">
                <a16:creationId xmlns:a16="http://schemas.microsoft.com/office/drawing/2014/main" id="{51FDBA03-D70D-A53F-28B8-80A810493970}"/>
              </a:ext>
            </a:extLst>
          </p:cNvPr>
          <p:cNvSpPr txBox="1"/>
          <p:nvPr/>
        </p:nvSpPr>
        <p:spPr>
          <a:xfrm>
            <a:off x="7509104" y="5949471"/>
            <a:ext cx="3168496" cy="369332"/>
          </a:xfrm>
          <a:prstGeom prst="rect">
            <a:avLst/>
          </a:prstGeom>
          <a:noFill/>
        </p:spPr>
        <p:txBody>
          <a:bodyPr wrap="none" rtlCol="0">
            <a:spAutoFit/>
          </a:bodyPr>
          <a:lstStyle/>
          <a:p>
            <a:r>
              <a:rPr lang="en-US" dirty="0"/>
              <a:t>Attendance Record for Capture 2</a:t>
            </a:r>
            <a:endParaRPr lang="en-IN" dirty="0"/>
          </a:p>
        </p:txBody>
      </p:sp>
    </p:spTree>
    <p:extLst>
      <p:ext uri="{BB962C8B-B14F-4D97-AF65-F5344CB8AC3E}">
        <p14:creationId xmlns:p14="http://schemas.microsoft.com/office/powerpoint/2010/main" val="653821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5C0F-0CD5-5456-DDC6-EFB7249CEDC5}"/>
              </a:ext>
            </a:extLst>
          </p:cNvPr>
          <p:cNvSpPr>
            <a:spLocks noGrp="1"/>
          </p:cNvSpPr>
          <p:nvPr>
            <p:ph type="title"/>
          </p:nvPr>
        </p:nvSpPr>
        <p:spPr>
          <a:xfrm>
            <a:off x="1295402" y="637575"/>
            <a:ext cx="9601196" cy="1303867"/>
          </a:xfrm>
        </p:spPr>
        <p:txBody>
          <a:bodyPr/>
          <a:lstStyle/>
          <a:p>
            <a:r>
              <a:rPr lang="en-US" dirty="0"/>
              <a:t>Final Record in Excel Sheet</a:t>
            </a:r>
            <a:endParaRPr lang="en-IN" dirty="0"/>
          </a:p>
        </p:txBody>
      </p:sp>
      <p:pic>
        <p:nvPicPr>
          <p:cNvPr id="5" name="Content Placeholder 4">
            <a:extLst>
              <a:ext uri="{FF2B5EF4-FFF2-40B4-BE49-F238E27FC236}">
                <a16:creationId xmlns:a16="http://schemas.microsoft.com/office/drawing/2014/main" id="{8B3D71A9-76E6-EEB8-3150-A583E6D690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377" r="64604" b="32092"/>
          <a:stretch/>
        </p:blipFill>
        <p:spPr>
          <a:xfrm>
            <a:off x="3496764" y="1941442"/>
            <a:ext cx="5198472" cy="3926581"/>
          </a:xfrm>
        </p:spPr>
      </p:pic>
    </p:spTree>
    <p:extLst>
      <p:ext uri="{BB962C8B-B14F-4D97-AF65-F5344CB8AC3E}">
        <p14:creationId xmlns:p14="http://schemas.microsoft.com/office/powerpoint/2010/main" val="1306961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lnSpcReduction="10000"/>
          </a:bodyPr>
          <a:lstStyle/>
          <a:p>
            <a:r>
              <a:rPr lang="en-IN" i="0" dirty="0">
                <a:solidFill>
                  <a:srgbClr val="292929"/>
                </a:solidFill>
                <a:effectLst/>
              </a:rPr>
              <a:t>Machine Learning is Fun! Part 4: Modern Face Recognition with Deep Learning ; an Article by </a:t>
            </a:r>
            <a:r>
              <a:rPr lang="en-IN" i="0" u="sng" dirty="0">
                <a:solidFill>
                  <a:srgbClr val="292929"/>
                </a:solidFill>
                <a:effectLst/>
              </a:rPr>
              <a:t>Adam </a:t>
            </a:r>
            <a:r>
              <a:rPr lang="en-IN" i="0" u="sng" dirty="0" err="1">
                <a:solidFill>
                  <a:srgbClr val="292929"/>
                </a:solidFill>
                <a:effectLst/>
              </a:rPr>
              <a:t>Geitgey</a:t>
            </a:r>
            <a:r>
              <a:rPr lang="en-IN" i="0" dirty="0">
                <a:solidFill>
                  <a:srgbClr val="292929"/>
                </a:solidFill>
                <a:effectLst/>
              </a:rPr>
              <a:t> (medium.com)</a:t>
            </a:r>
          </a:p>
          <a:p>
            <a:r>
              <a:rPr lang="en-IN" dirty="0">
                <a:effectLst/>
              </a:rPr>
              <a:t>Face detection with </a:t>
            </a:r>
            <a:r>
              <a:rPr lang="en-IN" dirty="0" err="1">
                <a:effectLst/>
              </a:rPr>
              <a:t>dlib</a:t>
            </a:r>
            <a:r>
              <a:rPr lang="en-IN" dirty="0">
                <a:effectLst/>
              </a:rPr>
              <a:t> (HOG and CNN) </a:t>
            </a:r>
            <a:r>
              <a:rPr lang="en-IN" dirty="0">
                <a:solidFill>
                  <a:schemeClr val="tx1"/>
                </a:solidFill>
                <a:effectLst/>
              </a:rPr>
              <a:t>by</a:t>
            </a:r>
            <a:r>
              <a:rPr lang="en-IN" i="1" dirty="0">
                <a:solidFill>
                  <a:schemeClr val="tx1"/>
                </a:solidFill>
                <a:effectLst/>
              </a:rPr>
              <a:t> </a:t>
            </a:r>
            <a:r>
              <a:rPr lang="en-IN" i="0" u="none" strike="noStrike" dirty="0">
                <a:solidFill>
                  <a:schemeClr val="tx1"/>
                </a:solidFill>
                <a:effectLst/>
                <a:hlinkClick r:id="rId2">
                  <a:extLst>
                    <a:ext uri="{A12FA001-AC4F-418D-AE19-62706E023703}">
                      <ahyp:hlinkClr xmlns:ahyp="http://schemas.microsoft.com/office/drawing/2018/hyperlinkcolor" val="tx"/>
                    </a:ext>
                  </a:extLst>
                </a:hlinkClick>
              </a:rPr>
              <a:t>Adrian</a:t>
            </a:r>
            <a:r>
              <a:rPr lang="en-IN" i="0" u="none" strike="noStrike" dirty="0">
                <a:solidFill>
                  <a:srgbClr val="A8BF4D"/>
                </a:solidFill>
                <a:effectLst/>
                <a:hlinkClick r:id="rId2">
                  <a:extLst>
                    <a:ext uri="{A12FA001-AC4F-418D-AE19-62706E023703}">
                      <ahyp:hlinkClr xmlns:ahyp="http://schemas.microsoft.com/office/drawing/2018/hyperlinkcolor" val="tx"/>
                    </a:ext>
                  </a:extLst>
                </a:hlinkClick>
              </a:rPr>
              <a:t> </a:t>
            </a:r>
            <a:r>
              <a:rPr lang="en-IN" i="0" u="none" strike="noStrike" dirty="0" err="1">
                <a:solidFill>
                  <a:schemeClr val="tx1"/>
                </a:solidFill>
                <a:effectLst/>
                <a:hlinkClick r:id="rId2">
                  <a:extLst>
                    <a:ext uri="{A12FA001-AC4F-418D-AE19-62706E023703}">
                      <ahyp:hlinkClr xmlns:ahyp="http://schemas.microsoft.com/office/drawing/2018/hyperlinkcolor" val="tx"/>
                    </a:ext>
                  </a:extLst>
                </a:hlinkClick>
              </a:rPr>
              <a:t>Rosebrock</a:t>
            </a:r>
            <a:r>
              <a:rPr lang="en-IN" i="1" dirty="0">
                <a:solidFill>
                  <a:schemeClr val="tx1"/>
                </a:solidFill>
                <a:effectLst/>
              </a:rPr>
              <a:t> </a:t>
            </a:r>
            <a:r>
              <a:rPr lang="en-IN" dirty="0">
                <a:solidFill>
                  <a:schemeClr val="tx1"/>
                </a:solidFill>
                <a:effectLst/>
              </a:rPr>
              <a:t>on April 19, 2021 (</a:t>
            </a:r>
            <a:r>
              <a:rPr lang="en-IN" dirty="0" err="1">
                <a:solidFill>
                  <a:schemeClr val="tx1"/>
                </a:solidFill>
                <a:effectLst/>
              </a:rPr>
              <a:t>pyimagesearch</a:t>
            </a:r>
            <a:r>
              <a:rPr lang="en-IN" dirty="0">
                <a:solidFill>
                  <a:schemeClr val="tx1"/>
                </a:solidFill>
                <a:effectLst/>
              </a:rPr>
              <a:t>)</a:t>
            </a:r>
          </a:p>
          <a:p>
            <a:r>
              <a:rPr lang="en-IN" i="0" dirty="0">
                <a:solidFill>
                  <a:schemeClr val="tx1"/>
                </a:solidFill>
                <a:effectLst/>
              </a:rPr>
              <a:t>Face recognition with OpenCV, Python, and deep learning </a:t>
            </a:r>
            <a:r>
              <a:rPr lang="en-IN" dirty="0">
                <a:solidFill>
                  <a:schemeClr val="tx1"/>
                </a:solidFill>
                <a:effectLst/>
              </a:rPr>
              <a:t>by </a:t>
            </a:r>
            <a:r>
              <a:rPr lang="en-IN" u="none" strike="noStrike" dirty="0">
                <a:solidFill>
                  <a:schemeClr val="tx1"/>
                </a:solidFill>
                <a:effectLst/>
                <a:hlinkClick r:id="rId2">
                  <a:extLst>
                    <a:ext uri="{A12FA001-AC4F-418D-AE19-62706E023703}">
                      <ahyp:hlinkClr xmlns:ahyp="http://schemas.microsoft.com/office/drawing/2018/hyperlinkcolor" val="tx"/>
                    </a:ext>
                  </a:extLst>
                </a:hlinkClick>
              </a:rPr>
              <a:t>Adrian</a:t>
            </a:r>
            <a:r>
              <a:rPr lang="en-IN" u="none" strike="noStrike" dirty="0">
                <a:solidFill>
                  <a:srgbClr val="A8BF4D"/>
                </a:solidFill>
                <a:effectLst/>
                <a:hlinkClick r:id="rId2">
                  <a:extLst>
                    <a:ext uri="{A12FA001-AC4F-418D-AE19-62706E023703}">
                      <ahyp:hlinkClr xmlns:ahyp="http://schemas.microsoft.com/office/drawing/2018/hyperlinkcolor" val="tx"/>
                    </a:ext>
                  </a:extLst>
                </a:hlinkClick>
              </a:rPr>
              <a:t> </a:t>
            </a:r>
            <a:r>
              <a:rPr lang="en-IN" u="none" strike="noStrike" dirty="0" err="1">
                <a:solidFill>
                  <a:schemeClr val="tx1"/>
                </a:solidFill>
                <a:effectLst/>
                <a:hlinkClick r:id="rId2">
                  <a:extLst>
                    <a:ext uri="{A12FA001-AC4F-418D-AE19-62706E023703}">
                      <ahyp:hlinkClr xmlns:ahyp="http://schemas.microsoft.com/office/drawing/2018/hyperlinkcolor" val="tx"/>
                    </a:ext>
                  </a:extLst>
                </a:hlinkClick>
              </a:rPr>
              <a:t>Rosebrock</a:t>
            </a:r>
            <a:r>
              <a:rPr lang="en-IN" dirty="0">
                <a:solidFill>
                  <a:schemeClr val="tx1"/>
                </a:solidFill>
                <a:effectLst/>
              </a:rPr>
              <a:t> on </a:t>
            </a:r>
            <a:r>
              <a:rPr lang="en-IN" dirty="0">
                <a:solidFill>
                  <a:schemeClr val="tx1"/>
                </a:solidFill>
              </a:rPr>
              <a:t>June 18, 2018 (</a:t>
            </a:r>
            <a:r>
              <a:rPr lang="en-IN" dirty="0" err="1">
                <a:solidFill>
                  <a:schemeClr val="tx1"/>
                </a:solidFill>
                <a:effectLst/>
              </a:rPr>
              <a:t>pyimagesearch</a:t>
            </a:r>
            <a:r>
              <a:rPr lang="en-IN" dirty="0">
                <a:solidFill>
                  <a:schemeClr val="tx1"/>
                </a:solidFill>
                <a:effectLst/>
              </a:rPr>
              <a:t>)</a:t>
            </a:r>
          </a:p>
          <a:p>
            <a:pPr algn="l"/>
            <a:r>
              <a:rPr lang="en-IN" b="0" i="0" dirty="0">
                <a:solidFill>
                  <a:schemeClr val="tx1"/>
                </a:solidFill>
                <a:effectLst/>
              </a:rPr>
              <a:t>Face Detection and Recognition: Theory and Practice ; Book by </a:t>
            </a:r>
            <a:r>
              <a:rPr lang="en-IN" b="0" i="0" dirty="0" err="1">
                <a:solidFill>
                  <a:schemeClr val="tx1"/>
                </a:solidFill>
                <a:effectLst/>
              </a:rPr>
              <a:t>Asit</a:t>
            </a:r>
            <a:r>
              <a:rPr lang="en-IN" b="0" i="0" dirty="0">
                <a:solidFill>
                  <a:schemeClr val="tx1"/>
                </a:solidFill>
                <a:effectLst/>
              </a:rPr>
              <a:t> Kumar Datta, Madhura Datta, and </a:t>
            </a:r>
            <a:r>
              <a:rPr lang="en-IN" b="0" i="0" dirty="0" err="1">
                <a:solidFill>
                  <a:schemeClr val="tx1"/>
                </a:solidFill>
                <a:effectLst/>
              </a:rPr>
              <a:t>Pradipta</a:t>
            </a:r>
            <a:r>
              <a:rPr lang="en-IN" b="0" i="0" dirty="0">
                <a:solidFill>
                  <a:schemeClr val="tx1"/>
                </a:solidFill>
                <a:effectLst/>
              </a:rPr>
              <a:t> Kumar Banerjee</a:t>
            </a:r>
          </a:p>
          <a:p>
            <a:endParaRPr lang="en-IN" dirty="0">
              <a:solidFill>
                <a:schemeClr val="tx1"/>
              </a:solidFill>
              <a:effectLst/>
            </a:endParaRPr>
          </a:p>
          <a:p>
            <a:endParaRPr lang="en-IN" i="0" dirty="0">
              <a:solidFill>
                <a:schemeClr val="tx1"/>
              </a:solidFill>
              <a:effectLst/>
            </a:endParaRPr>
          </a:p>
          <a:p>
            <a:endParaRPr lang="en-IN" i="1" dirty="0">
              <a:solidFill>
                <a:srgbClr val="4D5A75"/>
              </a:solidFill>
              <a:effectLst/>
            </a:endParaRPr>
          </a:p>
          <a:p>
            <a:endParaRPr lang="en-IN" i="0" dirty="0">
              <a:solidFill>
                <a:srgbClr val="292929"/>
              </a:solidFill>
              <a:effectLst/>
            </a:endParaRPr>
          </a:p>
          <a:p>
            <a:endParaRPr lang="en-US" dirty="0"/>
          </a:p>
        </p:txBody>
      </p:sp>
    </p:spTree>
    <p:extLst>
      <p:ext uri="{BB962C8B-B14F-4D97-AF65-F5344CB8AC3E}">
        <p14:creationId xmlns:p14="http://schemas.microsoft.com/office/powerpoint/2010/main" val="2140616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8122" y="1364973"/>
            <a:ext cx="3687415" cy="907773"/>
          </a:xfrm>
        </p:spPr>
        <p:txBody>
          <a:bodyPr>
            <a:normAutofit fontScale="90000"/>
          </a:bodyPr>
          <a:lstStyle/>
          <a:p>
            <a:r>
              <a:rPr lang="en-US" dirty="0">
                <a:solidFill>
                  <a:srgbClr val="0070C0"/>
                </a:solidFill>
              </a:rPr>
              <a:t>Face Recognition</a:t>
            </a:r>
            <a:endParaRPr lang="en-US" dirty="0"/>
          </a:p>
        </p:txBody>
      </p:sp>
      <p:sp>
        <p:nvSpPr>
          <p:cNvPr id="3" name="Content Placeholder 2"/>
          <p:cNvSpPr>
            <a:spLocks noGrp="1"/>
          </p:cNvSpPr>
          <p:nvPr>
            <p:ph idx="1"/>
          </p:nvPr>
        </p:nvSpPr>
        <p:spPr>
          <a:xfrm>
            <a:off x="1295403" y="3271815"/>
            <a:ext cx="9770162" cy="2604053"/>
          </a:xfrm>
        </p:spPr>
        <p:txBody>
          <a:bodyPr>
            <a:normAutofit lnSpcReduction="10000"/>
          </a:bodyPr>
          <a:lstStyle/>
          <a:p>
            <a:r>
              <a:rPr lang="en-US" dirty="0"/>
              <a:t>Have you noticed that Facebook has developed an uncanny ability to recognize your friends in your photographs? In the old days, Facebook used to make you to tag your friends in photos by clicking on them and typing in their name. Now as soon as you upload a photo, Facebook tags everyone for you </a:t>
            </a:r>
            <a:r>
              <a:rPr lang="en-US" i="1" dirty="0"/>
              <a:t>like magic</a:t>
            </a:r>
            <a:r>
              <a:rPr lang="en-US" dirty="0"/>
              <a:t>:</a:t>
            </a:r>
          </a:p>
          <a:p>
            <a:r>
              <a:rPr lang="en-US" dirty="0"/>
              <a:t>This technology is called face recognition. Facebook’s algorithms are able to recognize your friends’ faces after they have been tagged only a few times.</a:t>
            </a:r>
          </a:p>
        </p:txBody>
      </p:sp>
      <p:pic>
        <p:nvPicPr>
          <p:cNvPr id="4" name="Picture 3">
            <a:extLst>
              <a:ext uri="{FF2B5EF4-FFF2-40B4-BE49-F238E27FC236}">
                <a16:creationId xmlns:a16="http://schemas.microsoft.com/office/drawing/2014/main" id="{66872AD6-4596-8DC7-60C6-4A18A90465DC}"/>
              </a:ext>
            </a:extLst>
          </p:cNvPr>
          <p:cNvPicPr>
            <a:picLocks noChangeAspect="1"/>
          </p:cNvPicPr>
          <p:nvPr/>
        </p:nvPicPr>
        <p:blipFill>
          <a:blip r:embed="rId2"/>
          <a:stretch>
            <a:fillRect/>
          </a:stretch>
        </p:blipFill>
        <p:spPr>
          <a:xfrm>
            <a:off x="6462643" y="982132"/>
            <a:ext cx="3687415" cy="2074171"/>
          </a:xfrm>
          <a:prstGeom prst="rect">
            <a:avLst/>
          </a:prstGeom>
        </p:spPr>
      </p:pic>
    </p:spTree>
    <p:extLst>
      <p:ext uri="{BB962C8B-B14F-4D97-AF65-F5344CB8AC3E}">
        <p14:creationId xmlns:p14="http://schemas.microsoft.com/office/powerpoint/2010/main" val="116063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212428"/>
          </a:xfrm>
        </p:spPr>
        <p:txBody>
          <a:bodyPr/>
          <a:lstStyle/>
          <a:p>
            <a:r>
              <a:rPr lang="en-US" dirty="0">
                <a:solidFill>
                  <a:srgbClr val="0070C0"/>
                </a:solidFill>
              </a:rPr>
              <a:t>Face Recognition</a:t>
            </a:r>
          </a:p>
        </p:txBody>
      </p:sp>
      <p:sp>
        <p:nvSpPr>
          <p:cNvPr id="3" name="Content Placeholder 2"/>
          <p:cNvSpPr>
            <a:spLocks noGrp="1"/>
          </p:cNvSpPr>
          <p:nvPr>
            <p:ph idx="1"/>
          </p:nvPr>
        </p:nvSpPr>
        <p:spPr>
          <a:xfrm>
            <a:off x="1561409" y="2735667"/>
            <a:ext cx="5188526" cy="3318936"/>
          </a:xfrm>
        </p:spPr>
        <p:txBody>
          <a:bodyPr>
            <a:normAutofit lnSpcReduction="10000"/>
          </a:bodyPr>
          <a:lstStyle/>
          <a:p>
            <a:pPr marL="0" indent="0">
              <a:buNone/>
            </a:pPr>
            <a:r>
              <a:rPr lang="en-US" dirty="0"/>
              <a:t>Face recognition is the task of identifying an already detected object as a known or unknown face. Often the problem of face recognition is confused with the problem of face detection. Face Recognition on the other hand is to decide if the "face" is someone known, or unknown, using for this purpose a database of faces in order to validate this input face.</a:t>
            </a:r>
          </a:p>
        </p:txBody>
      </p:sp>
      <p:pic>
        <p:nvPicPr>
          <p:cNvPr id="6" name="Picture 5"/>
          <p:cNvPicPr>
            <a:picLocks noChangeAspect="1"/>
          </p:cNvPicPr>
          <p:nvPr/>
        </p:nvPicPr>
        <p:blipFill>
          <a:blip r:embed="rId2"/>
          <a:stretch>
            <a:fillRect/>
          </a:stretch>
        </p:blipFill>
        <p:spPr>
          <a:xfrm>
            <a:off x="8175086" y="2735667"/>
            <a:ext cx="2052792" cy="1279381"/>
          </a:xfrm>
          <a:prstGeom prst="rect">
            <a:avLst/>
          </a:prstGeom>
        </p:spPr>
      </p:pic>
      <p:pic>
        <p:nvPicPr>
          <p:cNvPr id="7" name="Picture 6"/>
          <p:cNvPicPr>
            <a:picLocks noChangeAspect="1"/>
          </p:cNvPicPr>
          <p:nvPr/>
        </p:nvPicPr>
        <p:blipFill>
          <a:blip r:embed="rId3"/>
          <a:stretch>
            <a:fillRect/>
          </a:stretch>
        </p:blipFill>
        <p:spPr>
          <a:xfrm>
            <a:off x="7704483" y="4225492"/>
            <a:ext cx="2993998" cy="1676639"/>
          </a:xfrm>
          <a:prstGeom prst="rect">
            <a:avLst/>
          </a:prstGeom>
        </p:spPr>
      </p:pic>
    </p:spTree>
    <p:extLst>
      <p:ext uri="{BB962C8B-B14F-4D97-AF65-F5344CB8AC3E}">
        <p14:creationId xmlns:p14="http://schemas.microsoft.com/office/powerpoint/2010/main" val="1910626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Taxonomy of Face Detection Techniques [12]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919162"/>
            <a:ext cx="8096250" cy="5019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5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Important Dependencies</a:t>
            </a:r>
          </a:p>
        </p:txBody>
      </p:sp>
      <p:sp>
        <p:nvSpPr>
          <p:cNvPr id="3" name="Content Placeholder 2"/>
          <p:cNvSpPr>
            <a:spLocks noGrp="1"/>
          </p:cNvSpPr>
          <p:nvPr>
            <p:ph idx="1"/>
          </p:nvPr>
        </p:nvSpPr>
        <p:spPr>
          <a:xfrm>
            <a:off x="1356359" y="2720814"/>
            <a:ext cx="3226723" cy="2256138"/>
          </a:xfrm>
        </p:spPr>
        <p:txBody>
          <a:bodyPr>
            <a:normAutofit/>
          </a:bodyPr>
          <a:lstStyle/>
          <a:p>
            <a:pPr fontAlgn="base"/>
            <a:r>
              <a:rPr lang="en-US" sz="2000" dirty="0" err="1"/>
              <a:t>cmake</a:t>
            </a:r>
            <a:endParaRPr lang="en-US" sz="2000" dirty="0"/>
          </a:p>
          <a:p>
            <a:pPr fontAlgn="base"/>
            <a:r>
              <a:rPr lang="en-US" sz="2000" dirty="0" err="1"/>
              <a:t>dlib</a:t>
            </a:r>
            <a:endParaRPr lang="en-US" sz="2000" dirty="0"/>
          </a:p>
          <a:p>
            <a:pPr fontAlgn="base"/>
            <a:r>
              <a:rPr lang="en-US" sz="2000" dirty="0" err="1"/>
              <a:t>face_recognition</a:t>
            </a:r>
            <a:endParaRPr lang="en-US" sz="2000" dirty="0"/>
          </a:p>
          <a:p>
            <a:pPr fontAlgn="base"/>
            <a:r>
              <a:rPr lang="en-US" sz="2000" dirty="0" err="1"/>
              <a:t>numpy</a:t>
            </a:r>
            <a:endParaRPr lang="en-US" sz="2000" dirty="0"/>
          </a:p>
          <a:p>
            <a:pPr fontAlgn="base"/>
            <a:r>
              <a:rPr lang="en-US" sz="2000" dirty="0" err="1"/>
              <a:t>opencv</a:t>
            </a:r>
            <a:r>
              <a:rPr lang="en-US" sz="2000" dirty="0"/>
              <a:t>-python</a:t>
            </a:r>
          </a:p>
        </p:txBody>
      </p:sp>
      <p:pic>
        <p:nvPicPr>
          <p:cNvPr id="2050" name="Picture 2" descr="https://lh3.googleusercontent.com/TWHQAHxiwCl7sxZyWWaYtXGY3TxeMzRD3bixeFSzqmcMqHu-D_u761Gv0v0qsEJM9BmWZyp6Qtkyc2XDmiyMNUHB3wePdPGZ-PObtm405VAgubid6uHCv_Oi1QQA16Fr_QvTEKmJ_wnLCiSMP_MAn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359" y="4976952"/>
            <a:ext cx="2376056" cy="9384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497" t="34086" r="63305" b="49899"/>
          <a:stretch/>
        </p:blipFill>
        <p:spPr>
          <a:xfrm>
            <a:off x="5954682" y="3250278"/>
            <a:ext cx="4690060" cy="1612669"/>
          </a:xfrm>
          <a:prstGeom prst="rect">
            <a:avLst/>
          </a:prstGeom>
        </p:spPr>
      </p:pic>
      <p:graphicFrame>
        <p:nvGraphicFramePr>
          <p:cNvPr id="5" name="Diagram 4"/>
          <p:cNvGraphicFramePr/>
          <p:nvPr>
            <p:extLst>
              <p:ext uri="{D42A27DB-BD31-4B8C-83A1-F6EECF244321}">
                <p14:modId xmlns:p14="http://schemas.microsoft.com/office/powerpoint/2010/main" val="240495134"/>
              </p:ext>
            </p:extLst>
          </p:nvPr>
        </p:nvGraphicFramePr>
        <p:xfrm>
          <a:off x="3680690" y="3591099"/>
          <a:ext cx="2046779" cy="7540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7500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a:xfrm>
            <a:off x="1295401" y="2556932"/>
            <a:ext cx="9601196" cy="3386668"/>
          </a:xfrm>
        </p:spPr>
        <p:txBody>
          <a:bodyPr>
            <a:normAutofit lnSpcReduction="10000"/>
          </a:bodyPr>
          <a:lstStyle/>
          <a:p>
            <a:r>
              <a:rPr lang="en-US" sz="1800" b="1" dirty="0"/>
              <a:t>Machine Learning</a:t>
            </a:r>
            <a:r>
              <a:rPr lang="en-US" sz="1800" dirty="0"/>
              <a:t> is the field of study that gives computers the capability to learn without being explicitly programmed. ML is one of the most exciting technologies that one would have ever come across. As it is evident from the name, it gives the computer that makes it more similar to humans: </a:t>
            </a:r>
            <a:r>
              <a:rPr lang="en-US" sz="1800" b="1" i="1" dirty="0"/>
              <a:t>The ability to learn</a:t>
            </a:r>
            <a:r>
              <a:rPr lang="en-US" sz="1800" dirty="0"/>
              <a:t>. Machine learning is actively being used today, perhaps in many more places than one would expect.</a:t>
            </a:r>
          </a:p>
          <a:p>
            <a:pPr fontAlgn="base"/>
            <a:r>
              <a:rPr lang="en-US" sz="1800" b="1" dirty="0"/>
              <a:t>Supervised learning </a:t>
            </a:r>
            <a:r>
              <a:rPr lang="en-US" sz="1800" dirty="0"/>
              <a:t>is when the model is getting trained on a labelled dataset. A </a:t>
            </a:r>
            <a:r>
              <a:rPr lang="en-US" sz="1800" b="1" dirty="0"/>
              <a:t>labelled</a:t>
            </a:r>
            <a:r>
              <a:rPr lang="en-US" sz="1800" dirty="0"/>
              <a:t> dataset is one that has both input and output parameters. In this type of learning both training and validation, datasets are labelled.</a:t>
            </a:r>
          </a:p>
          <a:p>
            <a:r>
              <a:rPr lang="en-US" sz="1800" b="1" dirty="0"/>
              <a:t>Unsupervised learning</a:t>
            </a:r>
            <a:r>
              <a:rPr lang="en-US" sz="1800" dirty="0"/>
              <a:t> is the training of a machine using information that is neither classified nor labeled and allowing the algorithm to act on that information without guidance. Here the task of the machine is to group unsorted information according to similarities, patterns, and differences without any prior training of data.</a:t>
            </a:r>
          </a:p>
        </p:txBody>
      </p:sp>
      <p:pic>
        <p:nvPicPr>
          <p:cNvPr id="3074" name="Picture 2" descr="https://lh4.googleusercontent.com/o_VOrLbbK2hQm3EW_TM8X3lVX-CrfywKxQzfevBehtJ6E58zFJ_-mdcYxmfQ6gEsp1t2eId7-hOvg5iApI_Znz9w9rStUyyLo96gt2d3SRIpEeaQ8cdQCjDeRF5TE_BftXRFlOMi4KiUqhqHSMj3p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39" y="982132"/>
            <a:ext cx="2680047" cy="11892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2WXZFvz8r-0wLijs3LMe93IrHq_j_2c7ta3DdEel6fzL2R0APlzLIHSQS6cVsjwXzLDyy5UX9IXQIIYcTH7EjXX7C4edejMPWt3EGBBebOAscWIgOwhI0yclKibJisGkh4XzYGodD5Fkj0N17ABu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474" y="1088967"/>
            <a:ext cx="2530687" cy="97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561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Networks</a:t>
            </a:r>
          </a:p>
        </p:txBody>
      </p:sp>
      <p:sp>
        <p:nvSpPr>
          <p:cNvPr id="3" name="Content Placeholder 2"/>
          <p:cNvSpPr>
            <a:spLocks noGrp="1"/>
          </p:cNvSpPr>
          <p:nvPr>
            <p:ph idx="1"/>
          </p:nvPr>
        </p:nvSpPr>
        <p:spPr>
          <a:xfrm>
            <a:off x="1295401" y="2556932"/>
            <a:ext cx="6535188" cy="3444858"/>
          </a:xfrm>
        </p:spPr>
        <p:txBody>
          <a:bodyPr>
            <a:noAutofit/>
          </a:bodyPr>
          <a:lstStyle/>
          <a:p>
            <a:pPr fontAlgn="base"/>
            <a:r>
              <a:rPr lang="en-US" sz="1400" dirty="0"/>
              <a:t>Neural networks are the core of deep learning, a field that has practical applications in many different areas. Today neural networks are used for image classification, speech recognition, object detection, etc.</a:t>
            </a:r>
          </a:p>
          <a:p>
            <a:pPr fontAlgn="base"/>
            <a:r>
              <a:rPr lang="en-US" sz="1400" dirty="0"/>
              <a:t>Deep structured learning or hierarchical learning or deep learning in short is part of the family of machine learning methods which are themselves a subset of the broader field of Artificial Intelligence.</a:t>
            </a:r>
          </a:p>
          <a:p>
            <a:pPr fontAlgn="base"/>
            <a:r>
              <a:rPr lang="en-US" sz="1400" dirty="0"/>
              <a:t>Deep learning is a class of machine learning algorithms that use several layers of nonlinear processing units for feature extraction and transformation. Each successive layer uses the output from the previous layer as input.</a:t>
            </a:r>
          </a:p>
          <a:p>
            <a:pPr fontAlgn="base"/>
            <a:r>
              <a:rPr lang="en-US" sz="1400" dirty="0"/>
              <a:t>Deep neural networks, deep belief networks and recurrent neural networks have been applied to fields such as computer vision, speech recognition, natural language processing, audio recognition, social network filtering, machine translation, and bioinformatics where they produced results comparable to and in some cases better than human experts have.</a:t>
            </a:r>
          </a:p>
          <a:p>
            <a:endParaRPr lang="en-US" sz="1400" dirty="0"/>
          </a:p>
        </p:txBody>
      </p:sp>
      <p:pic>
        <p:nvPicPr>
          <p:cNvPr id="4098" name="Picture 2" descr="https://lh5.googleusercontent.com/RGHpAECg0hLLiFY_ImZMFpddkmpznmUXbC1LmsSfSeElMA_vEo3VH0i94p9tJ18IbRELFIZ_LdiDxz8bn7Wx68Ft9BdhCm6sphfEoZKsR1rmMTIbiWSEYNJ24VXXZOBPg88M39JARzCmCQXUInZaY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859" y="2760201"/>
            <a:ext cx="2479559" cy="14044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s://lh4.googleusercontent.com/abOodt2YJp36PuQA-mR_g0NMl32E3c9D4ubkMEn7YGVjQRMlJJzPZ_juFY1coogxnBT85mxQn4xa22UsJoHgW1s_nZggs8kTENZzyL0epYAk58nHOZIwmsuXxWhpI7NUiVL5HO24BAhh7Rx3VR37F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5032" y="4317256"/>
            <a:ext cx="3024505" cy="168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61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dlib</a:t>
            </a:r>
            <a:r>
              <a:rPr lang="en-US" dirty="0"/>
              <a:t> Library</a:t>
            </a:r>
          </a:p>
        </p:txBody>
      </p:sp>
      <p:sp>
        <p:nvSpPr>
          <p:cNvPr id="3" name="Content Placeholder 2"/>
          <p:cNvSpPr>
            <a:spLocks noGrp="1"/>
          </p:cNvSpPr>
          <p:nvPr>
            <p:ph idx="1"/>
          </p:nvPr>
        </p:nvSpPr>
        <p:spPr>
          <a:xfrm>
            <a:off x="1295401" y="2556932"/>
            <a:ext cx="4997334" cy="3318936"/>
          </a:xfrm>
        </p:spPr>
        <p:txBody>
          <a:bodyPr>
            <a:normAutofit/>
          </a:bodyPr>
          <a:lstStyle/>
          <a:p>
            <a:r>
              <a:rPr lang="en-US" sz="2000" dirty="0" err="1"/>
              <a:t>Dlib</a:t>
            </a:r>
            <a:r>
              <a:rPr lang="en-US" sz="2000" dirty="0"/>
              <a:t> is a modern C++ toolkit containing machine learning algorithms and tools for creating complex software in C++ to solve real world problems.</a:t>
            </a:r>
          </a:p>
          <a:p>
            <a:pPr fontAlgn="base"/>
            <a:r>
              <a:rPr lang="en-US" sz="2000" dirty="0"/>
              <a:t>It‘s a landmark’s facial detector with pre-trained models, the </a:t>
            </a:r>
            <a:r>
              <a:rPr lang="en-US" sz="2000" dirty="0" err="1"/>
              <a:t>dlib</a:t>
            </a:r>
            <a:r>
              <a:rPr lang="en-US" sz="2000" dirty="0"/>
              <a:t> is used to estimate the location of 68 coordinates (x, y) that map the facial points on a person’s face like image here.</a:t>
            </a:r>
          </a:p>
        </p:txBody>
      </p:sp>
      <p:sp>
        <p:nvSpPr>
          <p:cNvPr id="4" name="TextBox 3"/>
          <p:cNvSpPr txBox="1"/>
          <p:nvPr/>
        </p:nvSpPr>
        <p:spPr>
          <a:xfrm>
            <a:off x="787401" y="5727470"/>
            <a:ext cx="3945466" cy="577081"/>
          </a:xfrm>
          <a:prstGeom prst="rect">
            <a:avLst/>
          </a:prstGeom>
          <a:noFill/>
        </p:spPr>
        <p:txBody>
          <a:bodyPr wrap="square" rtlCol="0">
            <a:spAutoFit/>
          </a:bodyPr>
          <a:lstStyle/>
          <a:p>
            <a:r>
              <a:rPr lang="en-US" sz="1050" u="sng" dirty="0">
                <a:hlinkClick r:id="rId2"/>
              </a:rPr>
              <a:t>http://dlib.net/dnn_face_recognition_ex.cpp.html</a:t>
            </a:r>
            <a:endParaRPr lang="en-US" sz="1050" dirty="0"/>
          </a:p>
          <a:p>
            <a:r>
              <a:rPr lang="en-US" sz="1050" dirty="0"/>
              <a:t>Refer to link for High quality </a:t>
            </a:r>
            <a:r>
              <a:rPr lang="en-US" sz="1050" b="1" dirty="0"/>
              <a:t>Image Processing &amp; Face Recognition</a:t>
            </a:r>
            <a:endParaRPr lang="en-US" sz="1050" dirty="0"/>
          </a:p>
          <a:p>
            <a:endParaRPr lang="en-US" sz="1050" dirty="0"/>
          </a:p>
        </p:txBody>
      </p:sp>
      <p:pic>
        <p:nvPicPr>
          <p:cNvPr id="5122" name="Picture 2" descr="https://lh4.googleusercontent.com/KGX8J2UkPsgXiAYGOU3XBxoWooleUBptQwspWS7ceD_HZPqbGjnsikQUNRhBw8BOggjdQie9jViv_wJ6qhfypgnVPyS4mUcudhiHPcREt5X_rNjUSlWmjTK0aYD0x_vINpLnIxdnbMiNj8BLsNlsf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9508" y="4416339"/>
            <a:ext cx="1984729" cy="159967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5qj0VsQanYPcbEBBdaDKeRCOEZlXCOEeIYJIZO-AjOhrAr8KEemrW1Ic1Qlfrz4SzqRfrwgqiRd_VKFZTcO3gyjK-lC3Wg6t-L-lOwomWIVRkTo_Eq6bzRUEKyIWAHFuOO6W6vn8GfYWm0mtr6Tu9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668" y="2693298"/>
            <a:ext cx="1970202" cy="1948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729133" y="3826933"/>
            <a:ext cx="905934" cy="3894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9250585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297</TotalTime>
  <Words>2205</Words>
  <Application>Microsoft Office PowerPoint</Application>
  <PresentationFormat>Widescreen</PresentationFormat>
  <Paragraphs>109</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Garamond</vt:lpstr>
      <vt:lpstr>Wingdings</vt:lpstr>
      <vt:lpstr>Organic</vt:lpstr>
      <vt:lpstr>Face Recognition &amp; Attendance System (Using Python OpenCV and Deep Neural Networks)</vt:lpstr>
      <vt:lpstr>Contents</vt:lpstr>
      <vt:lpstr>Face Recognition</vt:lpstr>
      <vt:lpstr>Face Recognition</vt:lpstr>
      <vt:lpstr>PowerPoint Presentation</vt:lpstr>
      <vt:lpstr>Important Dependencies</vt:lpstr>
      <vt:lpstr>Machine Learning</vt:lpstr>
      <vt:lpstr>Deep Neural Networks</vt:lpstr>
      <vt:lpstr>dlib Library</vt:lpstr>
      <vt:lpstr> A Working Network of CNN (Convolutional Neural Network) </vt:lpstr>
      <vt:lpstr>PowerPoint Presentation</vt:lpstr>
      <vt:lpstr>Implication Steps</vt:lpstr>
      <vt:lpstr>PowerPoint Presentation</vt:lpstr>
      <vt:lpstr>Face Recognition</vt:lpstr>
      <vt:lpstr>PowerPoint Presentation</vt:lpstr>
      <vt:lpstr>PowerPoint Presentation</vt:lpstr>
      <vt:lpstr>Attendance Project</vt:lpstr>
      <vt:lpstr>PowerPoint Presentation</vt:lpstr>
      <vt:lpstr>PowerPoint Presentation</vt:lpstr>
      <vt:lpstr>PowerPoint Presentation</vt:lpstr>
      <vt:lpstr>Labeling Unknown faces as well</vt:lpstr>
      <vt:lpstr>Results/Outputs</vt:lpstr>
      <vt:lpstr>PowerPoint Presentation</vt:lpstr>
      <vt:lpstr>Final Record in Excel Sheet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&amp; Attendance System (Using Python OpenCV and Deep Neural Networks)</dc:title>
  <dc:creator>lenovo</dc:creator>
  <cp:lastModifiedBy>Shivam Chakravarti</cp:lastModifiedBy>
  <cp:revision>18</cp:revision>
  <dcterms:created xsi:type="dcterms:W3CDTF">2022-06-29T07:56:34Z</dcterms:created>
  <dcterms:modified xsi:type="dcterms:W3CDTF">2022-06-30T11:25:26Z</dcterms:modified>
</cp:coreProperties>
</file>